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8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7" r:id="rId51"/>
    <p:sldId id="306" r:id="rId52"/>
    <p:sldId id="308" r:id="rId53"/>
    <p:sldId id="309" r:id="rId5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0" d="100"/>
          <a:sy n="50" d="100"/>
        </p:scale>
        <p:origin x="-1650" y="-1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24/02/1439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24/02/1439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24/02/1439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24/02/1439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24/02/1439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24/02/1439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5" name="عنصر نائب للمحتوى 4"/>
          <p:cNvSpPr>
            <a:spLocks noGrp="1"/>
          </p:cNvSpPr>
          <p:nvPr>
            <p:ph idx="1"/>
          </p:nvPr>
        </p:nvSpPr>
        <p:spPr>
          <a:xfrm>
            <a:off x="457200" y="476672"/>
            <a:ext cx="8435280" cy="5649491"/>
          </a:xfrm>
        </p:spPr>
        <p:txBody>
          <a:bodyPr>
            <a:normAutofit/>
          </a:bodyPr>
          <a:lstStyle/>
          <a:p>
            <a:pPr marL="0" indent="0" algn="ctr">
              <a:buNone/>
            </a:pPr>
            <a:endParaRPr lang="ar-IQ" sz="7200" b="1" dirty="0" smtClean="0"/>
          </a:p>
          <a:p>
            <a:pPr marL="0" indent="0" algn="ctr">
              <a:buNone/>
            </a:pPr>
            <a:r>
              <a:rPr lang="ar-IQ" sz="7200" b="1" dirty="0" smtClean="0"/>
              <a:t>العقاب وبدائله</a:t>
            </a:r>
            <a:endParaRPr lang="ar-IQ" sz="7200" b="1" dirty="0"/>
          </a:p>
        </p:txBody>
      </p:sp>
    </p:spTree>
    <p:extLst>
      <p:ext uri="{BB962C8B-B14F-4D97-AF65-F5344CB8AC3E}">
        <p14:creationId xmlns:p14="http://schemas.microsoft.com/office/powerpoint/2010/main" val="22934198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ما الفرق بين العقاب السلبي (من الدرجة الثانية )</a:t>
            </a:r>
            <a:br>
              <a:rPr lang="ar-IQ" dirty="0" smtClean="0"/>
            </a:br>
            <a:r>
              <a:rPr lang="ar-IQ" dirty="0" smtClean="0"/>
              <a:t>والتعزيز السلبي</a:t>
            </a:r>
            <a:endParaRPr lang="ar-IQ" dirty="0"/>
          </a:p>
        </p:txBody>
      </p:sp>
      <p:sp>
        <p:nvSpPr>
          <p:cNvPr id="3" name="عنصر نائب للمحتوى 2"/>
          <p:cNvSpPr>
            <a:spLocks noGrp="1"/>
          </p:cNvSpPr>
          <p:nvPr>
            <p:ph sz="half" idx="1"/>
          </p:nvPr>
        </p:nvSpPr>
        <p:spPr>
          <a:ln w="19050">
            <a:solidFill>
              <a:schemeClr val="tx1"/>
            </a:solidFill>
          </a:ln>
        </p:spPr>
        <p:txBody>
          <a:bodyPr/>
          <a:lstStyle/>
          <a:p>
            <a:r>
              <a:rPr lang="ar-IQ" dirty="0" smtClean="0"/>
              <a:t>والتعزيز السلبي: سحب مثير منفر ارتبط بالسلوك مما يعمل على تقوية احتمالات حدوث السلوك  بالمستقبل</a:t>
            </a:r>
          </a:p>
          <a:p>
            <a:r>
              <a:rPr lang="ar-IQ" dirty="0" smtClean="0"/>
              <a:t>يهدف الى زيادة حدوث سلوك مرغوب فيه</a:t>
            </a:r>
            <a:endParaRPr lang="ar-IQ" dirty="0"/>
          </a:p>
        </p:txBody>
      </p:sp>
      <p:sp>
        <p:nvSpPr>
          <p:cNvPr id="4" name="عنصر نائب للمحتوى 3"/>
          <p:cNvSpPr>
            <a:spLocks noGrp="1"/>
          </p:cNvSpPr>
          <p:nvPr>
            <p:ph sz="half" idx="2"/>
          </p:nvPr>
        </p:nvSpPr>
        <p:spPr>
          <a:ln w="19050">
            <a:solidFill>
              <a:schemeClr val="tx1"/>
            </a:solidFill>
          </a:ln>
        </p:spPr>
        <p:txBody>
          <a:bodyPr/>
          <a:lstStyle/>
          <a:p>
            <a:r>
              <a:rPr lang="ar-IQ" dirty="0"/>
              <a:t>العقاب السلبي: يتم سحب حالة ايجابية مرتبطة بسلوك غير </a:t>
            </a:r>
            <a:r>
              <a:rPr lang="ar-IQ" dirty="0" smtClean="0"/>
              <a:t>تكيفي</a:t>
            </a:r>
          </a:p>
          <a:p>
            <a:endParaRPr lang="ar-IQ" dirty="0"/>
          </a:p>
          <a:p>
            <a:r>
              <a:rPr lang="ar-IQ" dirty="0" smtClean="0"/>
              <a:t>يهدف الى تقليل تكرار السلوك غير المرغوب</a:t>
            </a:r>
            <a:endParaRPr lang="ar-IQ" dirty="0"/>
          </a:p>
        </p:txBody>
      </p:sp>
    </p:spTree>
    <p:extLst>
      <p:ext uri="{BB962C8B-B14F-4D97-AF65-F5344CB8AC3E}">
        <p14:creationId xmlns:p14="http://schemas.microsoft.com/office/powerpoint/2010/main" val="7241244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عوامل تسهم في زيادة فعالية  اجراء العقاب</a:t>
            </a:r>
            <a:endParaRPr lang="ar-IQ" dirty="0"/>
          </a:p>
        </p:txBody>
      </p:sp>
      <p:sp>
        <p:nvSpPr>
          <p:cNvPr id="3" name="عنصر نائب للمحتوى 2"/>
          <p:cNvSpPr>
            <a:spLocks noGrp="1"/>
          </p:cNvSpPr>
          <p:nvPr>
            <p:ph idx="1"/>
          </p:nvPr>
        </p:nvSpPr>
        <p:spPr/>
        <p:txBody>
          <a:bodyPr>
            <a:normAutofit fontScale="85000" lnSpcReduction="20000"/>
          </a:bodyPr>
          <a:lstStyle/>
          <a:p>
            <a:pPr marL="514350" indent="-514350">
              <a:buFont typeface="+mj-lt"/>
              <a:buAutoNum type="arabicPeriod"/>
            </a:pPr>
            <a:r>
              <a:rPr lang="ar-IQ" dirty="0" smtClean="0"/>
              <a:t>علاقة المعاقب بالخاضع للعقاب: كلما كانت قوية وايجابية بين الطرفين زادت فعالية العقاب.</a:t>
            </a:r>
          </a:p>
          <a:p>
            <a:pPr marL="514350" indent="-514350">
              <a:buFont typeface="+mj-lt"/>
              <a:buAutoNum type="arabicPeriod"/>
            </a:pPr>
            <a:r>
              <a:rPr lang="ar-IQ" dirty="0" smtClean="0"/>
              <a:t>تحديد السلوك المستهدف وتعريفه اجرائيا: وهنا يجب ان يفهم الشخص الذي سيخضع للعقاب ما هو متوقع منه وما هو السلوك المستهدف قبل البدء بتنفيذ الاجراء</a:t>
            </a:r>
          </a:p>
          <a:p>
            <a:pPr marL="514350" indent="-514350">
              <a:buFont typeface="+mj-lt"/>
              <a:buAutoNum type="arabicPeriod"/>
            </a:pPr>
            <a:r>
              <a:rPr lang="ar-IQ" dirty="0" smtClean="0"/>
              <a:t>التبرير المنطقي واللفظي للعقاب: فالعقاب المصاحب بالتعليل تكون نتيجته </a:t>
            </a:r>
            <a:r>
              <a:rPr lang="ar-IQ" dirty="0"/>
              <a:t>افضل من </a:t>
            </a:r>
            <a:r>
              <a:rPr lang="ar-IQ" dirty="0" smtClean="0"/>
              <a:t> العقاب غير المصاحب بالتعليل والتفسير</a:t>
            </a:r>
          </a:p>
          <a:p>
            <a:pPr marL="0" indent="0">
              <a:buNone/>
            </a:pPr>
            <a:r>
              <a:rPr lang="ar-IQ" dirty="0" smtClean="0"/>
              <a:t>مثال:</a:t>
            </a:r>
          </a:p>
          <a:p>
            <a:pPr marL="0" indent="0">
              <a:buNone/>
            </a:pPr>
            <a:r>
              <a:rPr lang="ar-IQ" dirty="0" smtClean="0"/>
              <a:t>اعطى المدرب المبرر الاتي </a:t>
            </a:r>
            <a:r>
              <a:rPr lang="ar-IQ" dirty="0" err="1" smtClean="0"/>
              <a:t>للاطفال</a:t>
            </a:r>
            <a:r>
              <a:rPr lang="ar-IQ" dirty="0" smtClean="0"/>
              <a:t> كي لا يلعبوا با للعبة وهو ان هذه اللعبة تخص شخصا اخر، لذلك ليس من المناسب اللعب بها اثناء غيابي ، فوجد ان سلوك العب بتلك اللعبة انخفض كثيرا عن مجموعة اخرى لم يبرر لهم الباحث سبب عدم لعبهم</a:t>
            </a:r>
            <a:endParaRPr lang="ar-IQ" dirty="0"/>
          </a:p>
        </p:txBody>
      </p:sp>
    </p:spTree>
    <p:extLst>
      <p:ext uri="{BB962C8B-B14F-4D97-AF65-F5344CB8AC3E}">
        <p14:creationId xmlns:p14="http://schemas.microsoft.com/office/powerpoint/2010/main" val="14454366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pPr marL="0" indent="0">
              <a:buNone/>
            </a:pPr>
            <a:r>
              <a:rPr lang="ar-IQ" dirty="0" smtClean="0"/>
              <a:t>4. فورية العقاب ومباشرته</a:t>
            </a:r>
          </a:p>
          <a:p>
            <a:pPr marL="0" indent="0">
              <a:buNone/>
            </a:pPr>
            <a:r>
              <a:rPr lang="ar-IQ" dirty="0" smtClean="0"/>
              <a:t>5. جدول العقاب: جدول العقاب المستمر اكثر فاعلية من جدول العقاب المتقطع</a:t>
            </a:r>
          </a:p>
          <a:p>
            <a:pPr marL="0" indent="0">
              <a:buNone/>
            </a:pPr>
            <a:r>
              <a:rPr lang="ar-IQ" dirty="0" smtClean="0"/>
              <a:t>6. شدة العقاب: كلما زادت شدته كان تأثيره اقوى على السلوك</a:t>
            </a:r>
          </a:p>
          <a:p>
            <a:pPr marL="0" indent="0">
              <a:buNone/>
            </a:pPr>
            <a:r>
              <a:rPr lang="ar-IQ" dirty="0" smtClean="0"/>
              <a:t>وتفضل المثيرات العقابية المعتدلة او المتوسطة  التي </a:t>
            </a:r>
            <a:r>
              <a:rPr lang="ar-IQ" dirty="0" err="1" smtClean="0"/>
              <a:t>لاتؤذي</a:t>
            </a:r>
            <a:r>
              <a:rPr lang="ar-IQ" dirty="0" smtClean="0"/>
              <a:t> الفرد جسمانيا ونفسيا وهي اكثر فاعلية </a:t>
            </a:r>
            <a:r>
              <a:rPr lang="ar-IQ" dirty="0" err="1" smtClean="0"/>
              <a:t>للاسباب</a:t>
            </a:r>
            <a:r>
              <a:rPr lang="ar-IQ" dirty="0" smtClean="0"/>
              <a:t> الاتية:</a:t>
            </a:r>
          </a:p>
          <a:p>
            <a:pPr marL="895350" indent="-90488">
              <a:buFont typeface="Wingdings" pitchFamily="2" charset="2"/>
              <a:buChar char="ü"/>
              <a:tabLst>
                <a:tab pos="895350" algn="l"/>
                <a:tab pos="1169988" algn="l"/>
              </a:tabLst>
            </a:pPr>
            <a:r>
              <a:rPr lang="ar-IQ" dirty="0"/>
              <a:t> </a:t>
            </a:r>
            <a:r>
              <a:rPr lang="ar-IQ" dirty="0" smtClean="0"/>
              <a:t>يقل احتمال اثارتها للقلق والغضب الى حد بعيد</a:t>
            </a:r>
          </a:p>
          <a:p>
            <a:pPr marL="895350" indent="-90488">
              <a:buFont typeface="Wingdings" pitchFamily="2" charset="2"/>
              <a:buChar char="ü"/>
            </a:pPr>
            <a:r>
              <a:rPr lang="ar-IQ" dirty="0" err="1" smtClean="0"/>
              <a:t>لايتطلب</a:t>
            </a:r>
            <a:r>
              <a:rPr lang="ar-IQ" dirty="0" smtClean="0"/>
              <a:t> استخدامها قيام المعاقب بسلوك عنيف</a:t>
            </a:r>
          </a:p>
          <a:p>
            <a:pPr marL="895350" indent="-90488">
              <a:buFont typeface="Wingdings" pitchFamily="2" charset="2"/>
              <a:buChar char="ü"/>
            </a:pPr>
            <a:r>
              <a:rPr lang="ar-IQ" dirty="0" smtClean="0"/>
              <a:t>تكون اقل احتمالا في استثارتها لحيل الهروب والتجنب</a:t>
            </a:r>
            <a:endParaRPr lang="ar-IQ" dirty="0"/>
          </a:p>
        </p:txBody>
      </p:sp>
    </p:spTree>
    <p:extLst>
      <p:ext uri="{BB962C8B-B14F-4D97-AF65-F5344CB8AC3E}">
        <p14:creationId xmlns:p14="http://schemas.microsoft.com/office/powerpoint/2010/main" val="29200885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04664"/>
            <a:ext cx="8229600" cy="5721499"/>
          </a:xfrm>
        </p:spPr>
        <p:txBody>
          <a:bodyPr/>
          <a:lstStyle/>
          <a:p>
            <a:pPr marL="514350" indent="-514350">
              <a:buFont typeface="+mj-lt"/>
              <a:buAutoNum type="arabicPeriod" startAt="7"/>
            </a:pPr>
            <a:r>
              <a:rPr lang="ar-IQ" dirty="0" smtClean="0"/>
              <a:t> طبيعة المثيرات العقابية المستخدمة</a:t>
            </a:r>
          </a:p>
          <a:p>
            <a:pPr marL="514350" indent="-514350">
              <a:buFont typeface="+mj-lt"/>
              <a:buAutoNum type="arabicPeriod" startAt="7"/>
            </a:pPr>
            <a:r>
              <a:rPr lang="ar-IQ" dirty="0" smtClean="0"/>
              <a:t> الاتساق والانتظام</a:t>
            </a:r>
          </a:p>
          <a:p>
            <a:pPr marL="514350" indent="-514350">
              <a:buFont typeface="+mj-lt"/>
              <a:buAutoNum type="arabicPeriod" startAt="7"/>
            </a:pPr>
            <a:r>
              <a:rPr lang="ar-IQ" dirty="0" smtClean="0"/>
              <a:t> تطبيق العقاب بهدوء</a:t>
            </a:r>
          </a:p>
          <a:p>
            <a:pPr marL="0" indent="0">
              <a:buNone/>
            </a:pPr>
            <a:r>
              <a:rPr lang="ar-IQ" dirty="0" smtClean="0"/>
              <a:t>10 وجود سلوك بديل للسلوك المعاقب</a:t>
            </a:r>
          </a:p>
          <a:p>
            <a:pPr marL="0" indent="0">
              <a:buNone/>
            </a:pPr>
            <a:r>
              <a:rPr lang="ar-IQ" dirty="0" smtClean="0"/>
              <a:t>11. تعزيز السلك المرغوب فيه</a:t>
            </a:r>
          </a:p>
          <a:p>
            <a:pPr marL="0" indent="0">
              <a:buNone/>
            </a:pPr>
            <a:r>
              <a:rPr lang="ar-IQ" dirty="0" smtClean="0"/>
              <a:t>12. الامتناع عن تعزيز السلوك غير المرغوب فيه بعد العقاب</a:t>
            </a:r>
          </a:p>
          <a:p>
            <a:pPr marL="0" indent="0">
              <a:buNone/>
            </a:pPr>
            <a:r>
              <a:rPr lang="ar-IQ" dirty="0" smtClean="0"/>
              <a:t>13. معاقبة السلوك وليس الفرد</a:t>
            </a:r>
          </a:p>
          <a:p>
            <a:pPr marL="514350" indent="-514350">
              <a:buFont typeface="+mj-lt"/>
              <a:buAutoNum type="arabicPeriod" startAt="7"/>
            </a:pPr>
            <a:endParaRPr lang="ar-IQ" dirty="0"/>
          </a:p>
        </p:txBody>
      </p:sp>
    </p:spTree>
    <p:extLst>
      <p:ext uri="{BB962C8B-B14F-4D97-AF65-F5344CB8AC3E}">
        <p14:creationId xmlns:p14="http://schemas.microsoft.com/office/powerpoint/2010/main" val="38824466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14. تهيئة الظروف البيئية المناسبة التي تدفع الفرد لتأدية سلوكيات بديلة</a:t>
            </a:r>
          </a:p>
          <a:p>
            <a:pPr marL="0" indent="0">
              <a:buNone/>
            </a:pPr>
            <a:r>
              <a:rPr lang="ar-IQ" dirty="0" smtClean="0"/>
              <a:t>15. استخدام العقاب عند الضرورة فقط  وليس بشكل متطرف</a:t>
            </a:r>
          </a:p>
          <a:p>
            <a:pPr marL="0" indent="0">
              <a:buNone/>
            </a:pPr>
            <a:r>
              <a:rPr lang="ar-IQ" dirty="0" smtClean="0"/>
              <a:t>16. القياس المتكرر</a:t>
            </a:r>
          </a:p>
          <a:p>
            <a:pPr marL="0" indent="0">
              <a:buNone/>
            </a:pPr>
            <a:r>
              <a:rPr lang="ar-IQ" dirty="0" smtClean="0"/>
              <a:t>17. امكانية الهرب من العقاب</a:t>
            </a:r>
          </a:p>
          <a:p>
            <a:pPr marL="0" indent="0">
              <a:buNone/>
            </a:pPr>
            <a:r>
              <a:rPr lang="ar-IQ" dirty="0" smtClean="0"/>
              <a:t>18. التاريخ العقابي السابق</a:t>
            </a:r>
            <a:endParaRPr lang="ar-IQ" dirty="0"/>
          </a:p>
        </p:txBody>
      </p:sp>
    </p:spTree>
    <p:extLst>
      <p:ext uri="{BB962C8B-B14F-4D97-AF65-F5344CB8AC3E}">
        <p14:creationId xmlns:p14="http://schemas.microsoft.com/office/powerpoint/2010/main" val="2831791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الاثار الجانبية للعقاب</a:t>
            </a:r>
            <a:endParaRPr lang="ar-IQ" dirty="0"/>
          </a:p>
        </p:txBody>
      </p:sp>
      <p:sp>
        <p:nvSpPr>
          <p:cNvPr id="3" name="عنصر نائب للمحتوى 2"/>
          <p:cNvSpPr>
            <a:spLocks noGrp="1"/>
          </p:cNvSpPr>
          <p:nvPr>
            <p:ph idx="1"/>
          </p:nvPr>
        </p:nvSpPr>
        <p:spPr/>
        <p:txBody>
          <a:bodyPr>
            <a:normAutofit fontScale="70000" lnSpcReduction="20000"/>
          </a:bodyPr>
          <a:lstStyle/>
          <a:p>
            <a:r>
              <a:rPr lang="ar-IQ" dirty="0" smtClean="0"/>
              <a:t>ذكر </a:t>
            </a:r>
            <a:r>
              <a:rPr lang="ar-IQ" dirty="0" err="1" smtClean="0"/>
              <a:t>ماتسون</a:t>
            </a:r>
            <a:r>
              <a:rPr lang="ar-IQ" dirty="0" smtClean="0"/>
              <a:t> و </a:t>
            </a:r>
            <a:r>
              <a:rPr lang="ar-IQ" dirty="0" err="1" smtClean="0"/>
              <a:t>ديلورنزو</a:t>
            </a:r>
            <a:r>
              <a:rPr lang="ar-IQ" dirty="0" smtClean="0"/>
              <a:t> (</a:t>
            </a:r>
            <a:r>
              <a:rPr lang="en-US" dirty="0" smtClean="0"/>
              <a:t>Matson&amp; Delarenzo</a:t>
            </a:r>
            <a:r>
              <a:rPr lang="ar-IQ" dirty="0" smtClean="0"/>
              <a:t> ان هناك جدالا ضد استخدام العقاب  بسبب ما يتركه العقاب من اثار سيئة منها:</a:t>
            </a:r>
          </a:p>
          <a:p>
            <a:pPr marL="514350" indent="-514350">
              <a:buFont typeface="+mj-lt"/>
              <a:buAutoNum type="arabicPeriod"/>
            </a:pPr>
            <a:r>
              <a:rPr lang="ar-IQ" dirty="0" smtClean="0"/>
              <a:t>- العدوانية</a:t>
            </a:r>
          </a:p>
          <a:p>
            <a:pPr marL="514350" indent="-514350">
              <a:buFont typeface="+mj-lt"/>
              <a:buAutoNum type="arabicPeriod"/>
            </a:pPr>
            <a:r>
              <a:rPr lang="ar-IQ" dirty="0" smtClean="0"/>
              <a:t>الشخص الذي يتلقى العقاب يكون اميل الى تقليد اسلوب العقاب واستخدامه مع الاخرين</a:t>
            </a:r>
          </a:p>
          <a:p>
            <a:pPr marL="514350" indent="-514350">
              <a:buFont typeface="+mj-lt"/>
              <a:buAutoNum type="arabicPeriod"/>
            </a:pPr>
            <a:r>
              <a:rPr lang="ar-IQ" dirty="0" smtClean="0"/>
              <a:t>العقاب </a:t>
            </a:r>
            <a:r>
              <a:rPr lang="ar-IQ" dirty="0" err="1" smtClean="0"/>
              <a:t>لايشكل</a:t>
            </a:r>
            <a:r>
              <a:rPr lang="ar-IQ" dirty="0" smtClean="0"/>
              <a:t> سلوكيات جديدة</a:t>
            </a:r>
          </a:p>
          <a:p>
            <a:pPr marL="514350" indent="-514350">
              <a:buFont typeface="+mj-lt"/>
              <a:buAutoNum type="arabicPeriod"/>
            </a:pPr>
            <a:r>
              <a:rPr lang="ar-IQ" dirty="0" smtClean="0"/>
              <a:t>يولد العقاب حالات انفعالية غير مرغوب فيها كالبكاء والصراخ والخوف والخنوع</a:t>
            </a:r>
          </a:p>
          <a:p>
            <a:pPr marL="514350" indent="-514350">
              <a:buFont typeface="+mj-lt"/>
              <a:buAutoNum type="arabicPeriod"/>
            </a:pPr>
            <a:r>
              <a:rPr lang="ar-IQ" dirty="0" smtClean="0"/>
              <a:t>يقود العقاب احيانا الى كبت السلوك  وليس الى محوه واطفاءه</a:t>
            </a:r>
          </a:p>
          <a:p>
            <a:pPr marL="514350" indent="-514350">
              <a:buFont typeface="+mj-lt"/>
              <a:buAutoNum type="arabicPeriod"/>
            </a:pPr>
            <a:r>
              <a:rPr lang="ar-IQ" dirty="0" smtClean="0"/>
              <a:t>نتائج العقاب غالبا </a:t>
            </a:r>
            <a:r>
              <a:rPr lang="ar-IQ" dirty="0" err="1" smtClean="0"/>
              <a:t>ماتكون</a:t>
            </a:r>
            <a:r>
              <a:rPr lang="ar-IQ" dirty="0" smtClean="0"/>
              <a:t> مؤقتة</a:t>
            </a:r>
          </a:p>
          <a:p>
            <a:pPr marL="514350" indent="-514350">
              <a:buFont typeface="+mj-lt"/>
              <a:buAutoNum type="arabicPeriod"/>
            </a:pPr>
            <a:r>
              <a:rPr lang="ar-IQ" dirty="0" smtClean="0"/>
              <a:t>يؤثر العقاب سلبا على مفهوم الذات</a:t>
            </a:r>
          </a:p>
          <a:p>
            <a:pPr marL="514350" indent="-514350">
              <a:buFont typeface="+mj-lt"/>
              <a:buAutoNum type="arabicPeriod"/>
            </a:pPr>
            <a:r>
              <a:rPr lang="ar-IQ" dirty="0" smtClean="0"/>
              <a:t>يؤدي الى تعود المعاقب على العقاب  حيث يميل الى استخدامه في المستقبل </a:t>
            </a:r>
            <a:r>
              <a:rPr lang="ar-IQ" dirty="0" err="1" smtClean="0"/>
              <a:t>وباسلوب</a:t>
            </a:r>
            <a:r>
              <a:rPr lang="ar-IQ" dirty="0" smtClean="0"/>
              <a:t> اعنف وهذا </a:t>
            </a:r>
            <a:r>
              <a:rPr lang="ar-IQ" dirty="0" err="1" smtClean="0"/>
              <a:t>مايسمى</a:t>
            </a:r>
            <a:r>
              <a:rPr lang="ar-IQ" dirty="0" smtClean="0"/>
              <a:t> (بمصيدة العقاب)</a:t>
            </a:r>
          </a:p>
          <a:p>
            <a:pPr marL="514350" indent="-514350">
              <a:buFont typeface="+mj-lt"/>
              <a:buAutoNum type="arabicPeriod"/>
            </a:pPr>
            <a:r>
              <a:rPr lang="ar-IQ" dirty="0" smtClean="0"/>
              <a:t>يؤدي الى تدهور العلاقة الاجتماعية بين المعاقب والمعاقب</a:t>
            </a:r>
            <a:endParaRPr lang="ar-IQ" dirty="0"/>
          </a:p>
        </p:txBody>
      </p:sp>
    </p:spTree>
    <p:extLst>
      <p:ext uri="{BB962C8B-B14F-4D97-AF65-F5344CB8AC3E}">
        <p14:creationId xmlns:p14="http://schemas.microsoft.com/office/powerpoint/2010/main" val="36460281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pPr marL="0" indent="0">
              <a:buNone/>
            </a:pPr>
            <a:r>
              <a:rPr lang="ar-IQ" dirty="0" smtClean="0"/>
              <a:t>10. يمكن ان يقود العقاب الى السلوك </a:t>
            </a:r>
            <a:r>
              <a:rPr lang="ar-IQ" dirty="0" err="1" smtClean="0"/>
              <a:t>التجنبي</a:t>
            </a:r>
            <a:r>
              <a:rPr lang="ar-IQ" dirty="0" smtClean="0"/>
              <a:t> او </a:t>
            </a:r>
            <a:r>
              <a:rPr lang="ar-IQ" dirty="0" err="1" smtClean="0"/>
              <a:t>الهروبي</a:t>
            </a:r>
            <a:r>
              <a:rPr lang="ar-IQ" dirty="0" smtClean="0"/>
              <a:t> من الموقف غير المرغوب فيه</a:t>
            </a:r>
          </a:p>
          <a:p>
            <a:pPr marL="0" indent="0">
              <a:buNone/>
            </a:pPr>
            <a:r>
              <a:rPr lang="ar-IQ" dirty="0" smtClean="0"/>
              <a:t>11. العقاب وخاصة الجسدي قد ينتهي الى ايذاء المعاقب كجرحه او كسر يده واحداث اعاقات </a:t>
            </a:r>
            <a:r>
              <a:rPr lang="ar-IQ" dirty="0" err="1" smtClean="0"/>
              <a:t>جسميةاو</a:t>
            </a:r>
            <a:r>
              <a:rPr lang="ar-IQ" dirty="0" smtClean="0"/>
              <a:t> اصابات مزمنة</a:t>
            </a:r>
          </a:p>
        </p:txBody>
      </p:sp>
    </p:spTree>
    <p:extLst>
      <p:ext uri="{BB962C8B-B14F-4D97-AF65-F5344CB8AC3E}">
        <p14:creationId xmlns:p14="http://schemas.microsoft.com/office/powerpoint/2010/main" val="42541793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بدائل العقاب</a:t>
            </a:r>
            <a:endParaRPr lang="ar-IQ" dirty="0"/>
          </a:p>
        </p:txBody>
      </p:sp>
      <p:sp>
        <p:nvSpPr>
          <p:cNvPr id="3" name="عنصر نائب للمحتوى 2"/>
          <p:cNvSpPr>
            <a:spLocks noGrp="1"/>
          </p:cNvSpPr>
          <p:nvPr>
            <p:ph idx="1"/>
          </p:nvPr>
        </p:nvSpPr>
        <p:spPr/>
        <p:txBody>
          <a:bodyPr>
            <a:normAutofit fontScale="77500" lnSpcReduction="20000"/>
          </a:bodyPr>
          <a:lstStyle/>
          <a:p>
            <a:r>
              <a:rPr lang="ar-IQ" dirty="0" smtClean="0"/>
              <a:t>اولا : الاطفاء</a:t>
            </a:r>
            <a:r>
              <a:rPr lang="ar-SA" dirty="0"/>
              <a:t> ويقصد به ذلك الاسلوب الذي يتوقف فيه سلوك معين نتيجة لتوقف تعزيزه 0</a:t>
            </a:r>
            <a:endParaRPr lang="en-US" dirty="0"/>
          </a:p>
          <a:p>
            <a:r>
              <a:rPr lang="ar-SA" dirty="0"/>
              <a:t>ويعتبر من قبيل الاطفاء التوقف عن اثابة السلوك بالمكافئات والجوائز او التوقف عن الالتفاف للسلوك اذا كان هذا الالتفات او الاهتمام يعمل كمعزز للسلوك 0</a:t>
            </a:r>
            <a:endParaRPr lang="en-US" dirty="0"/>
          </a:p>
          <a:p>
            <a:r>
              <a:rPr lang="ar-SA" dirty="0"/>
              <a:t>وكثيرا من السلوكيات غير المرغوبة او غير التكيفية تقوى نتيجة </a:t>
            </a:r>
            <a:r>
              <a:rPr lang="ar-SA" dirty="0" err="1"/>
              <a:t>للاثار</a:t>
            </a:r>
            <a:r>
              <a:rPr lang="ar-SA" dirty="0"/>
              <a:t> التعزيزية للانتباه فالآباء والمدرسون قد يلتفتون الى الاطفال او يرمونهم بنظرات قاسية او قد يصرخون فيهم عندما يأتون بتصرفات غير ملائمة املا منهم في التخلص من هذه التصرفات لكن قد يحدث ان تأتي مثل هذه التصرفات من الاباء والمدرسين بنتائج عكسية تؤدي الى زيادة السلوك والتصرفات غير المرغوبة من جانب الاطفال وعندما يتوقف الاباء والمدرسون عن عملية الالتفات هذه نجد ان السلوك غير الملائم قد توقف عند الاطفال 0</a:t>
            </a:r>
            <a:endParaRPr lang="en-US" dirty="0"/>
          </a:p>
          <a:p>
            <a:endParaRPr lang="ar-IQ" dirty="0"/>
          </a:p>
        </p:txBody>
      </p:sp>
    </p:spTree>
    <p:extLst>
      <p:ext uri="{BB962C8B-B14F-4D97-AF65-F5344CB8AC3E}">
        <p14:creationId xmlns:p14="http://schemas.microsoft.com/office/powerpoint/2010/main" val="34266799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48680"/>
            <a:ext cx="8291264" cy="5577483"/>
          </a:xfrm>
        </p:spPr>
        <p:txBody>
          <a:bodyPr>
            <a:normAutofit fontScale="85000" lnSpcReduction="20000"/>
          </a:bodyPr>
          <a:lstStyle/>
          <a:p>
            <a:r>
              <a:rPr lang="ar-SA" dirty="0"/>
              <a:t>ويجب ان ندرك انه ليس بمجرد توقف الاباء عن سلوكهم فان الاطفال سيتعلمون حجب تصرفاتهم فورا وانما قد يحدث في البداية ان تزداد هذه السلوكيات السيئة من جانب الأطفال ثم تأخذ بعد ذلك في التناقص التدريجي نتيجة اختفاء التعزيز وهو ما يعرف الاطفاء0</a:t>
            </a:r>
            <a:endParaRPr lang="en-US" dirty="0"/>
          </a:p>
          <a:p>
            <a:r>
              <a:rPr lang="ar-SA" dirty="0"/>
              <a:t>ويعرف ولبي الاطفاء بانه الضعف المتدرج الذي يظهر عادة عندما تستأثر الاستجابة المقصودة بشكل متكرر بدون تقديم التعزيز0</a:t>
            </a:r>
            <a:endParaRPr lang="en-US" dirty="0"/>
          </a:p>
          <a:p>
            <a:r>
              <a:rPr lang="ar-SA" dirty="0"/>
              <a:t>ويعتبر الاطفاء وسيلة فعالة من الوسائل المتبعة لتقليل السلوك غير المرغوب به وحذفه وذلك بوقف التعزيز وهذا يعني حدوث السلوك دون ان يتبعه نواتج معززة0</a:t>
            </a:r>
            <a:endParaRPr lang="en-US" dirty="0"/>
          </a:p>
          <a:p>
            <a:r>
              <a:rPr lang="ar-SA" dirty="0"/>
              <a:t>ان الفار الذي يضغط على الرافعة في صندوق </a:t>
            </a:r>
            <a:r>
              <a:rPr lang="ar-SA" dirty="0" err="1"/>
              <a:t>سكنر</a:t>
            </a:r>
            <a:r>
              <a:rPr lang="ar-SA" dirty="0"/>
              <a:t> مثلا قد تدرب على ذلك لان التعزيز الايجابي (الحصول على الطعام) كان نتائج سلوكه فاذا لم يعد التعزيز يحدث وبذلك فان سلوكه سيتلاشى </a:t>
            </a:r>
            <a:r>
              <a:rPr lang="ar-SA" dirty="0" err="1"/>
              <a:t>وينطفى</a:t>
            </a:r>
            <a:r>
              <a:rPr lang="ar-SA" dirty="0"/>
              <a:t> كما ان الموظف المعروف ببذل الجهود الكبيرة سيصبح كسولا اذا لم تثن عليه وتعده بالترقية او زيادة الراتب كل هذه الامثلة تتضمن نقصا في تعزيز السلوك الامر الذي ينجم عن انخفاض حدوث السلوك ومن ثم انطفائه0 </a:t>
            </a:r>
            <a:endParaRPr lang="en-US" dirty="0"/>
          </a:p>
          <a:p>
            <a:endParaRPr lang="ar-IQ" dirty="0"/>
          </a:p>
        </p:txBody>
      </p:sp>
    </p:spTree>
    <p:extLst>
      <p:ext uri="{BB962C8B-B14F-4D97-AF65-F5344CB8AC3E}">
        <p14:creationId xmlns:p14="http://schemas.microsoft.com/office/powerpoint/2010/main" val="22558099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smtClean="0"/>
              <a:t>الاطفاء والاشراط</a:t>
            </a:r>
            <a:endParaRPr lang="ar-IQ"/>
          </a:p>
        </p:txBody>
      </p:sp>
      <p:sp>
        <p:nvSpPr>
          <p:cNvPr id="3" name="عنصر نائب للمحتوى 2"/>
          <p:cNvSpPr>
            <a:spLocks noGrp="1"/>
          </p:cNvSpPr>
          <p:nvPr>
            <p:ph idx="1"/>
          </p:nvPr>
        </p:nvSpPr>
        <p:spPr>
          <a:xfrm>
            <a:off x="251520" y="1600200"/>
            <a:ext cx="8435280" cy="4525963"/>
          </a:xfrm>
        </p:spPr>
        <p:txBody>
          <a:bodyPr>
            <a:normAutofit fontScale="92500" lnSpcReduction="10000"/>
          </a:bodyPr>
          <a:lstStyle/>
          <a:p>
            <a:r>
              <a:rPr lang="ar-IQ" dirty="0" smtClean="0"/>
              <a:t>في تعديل السلوك يجب التمييز بين نوعين من انواع الاطفاء (المحو)</a:t>
            </a:r>
          </a:p>
          <a:p>
            <a:r>
              <a:rPr lang="ar-IQ" dirty="0" smtClean="0"/>
              <a:t>النوع الاول يتعلق بالسلوك الاجرائي ويسمى بالمحو الاجرائي، فيه يتم التوقف عن تعزيز السلوك </a:t>
            </a:r>
          </a:p>
          <a:p>
            <a:r>
              <a:rPr lang="ar-IQ" dirty="0" smtClean="0"/>
              <a:t>والنوع الثاني فهو يتعلق بالسلوك </a:t>
            </a:r>
            <a:r>
              <a:rPr lang="ar-IQ" dirty="0" err="1" smtClean="0"/>
              <a:t>الاستجابي</a:t>
            </a:r>
            <a:r>
              <a:rPr lang="ar-IQ" dirty="0" smtClean="0"/>
              <a:t>، ويحدث كنتيجة للتوقف عن اقتران المثيرات </a:t>
            </a:r>
            <a:r>
              <a:rPr lang="ar-IQ" dirty="0" err="1" smtClean="0"/>
              <a:t>الشرطيةبالمثيرات</a:t>
            </a:r>
            <a:r>
              <a:rPr lang="ar-IQ" dirty="0" smtClean="0"/>
              <a:t> غير الشرطية (فك الاقتران)</a:t>
            </a:r>
          </a:p>
          <a:p>
            <a:r>
              <a:rPr lang="ar-IQ" dirty="0" smtClean="0"/>
              <a:t>ويحدث الاشراط </a:t>
            </a:r>
            <a:r>
              <a:rPr lang="ar-IQ" dirty="0" err="1" smtClean="0"/>
              <a:t>الاستجابي</a:t>
            </a:r>
            <a:r>
              <a:rPr lang="ar-IQ" dirty="0" smtClean="0"/>
              <a:t> نتيجة تكوين علاقة اقتران بين مثير شرطي ومثير غير شرطي، ويترتب عليه ان ينشأ ارتباط بين المثير الشرطي والاستجابة الشرطية (فك الاقتران)</a:t>
            </a:r>
            <a:endParaRPr lang="ar-IQ" dirty="0"/>
          </a:p>
        </p:txBody>
      </p:sp>
    </p:spTree>
    <p:extLst>
      <p:ext uri="{BB962C8B-B14F-4D97-AF65-F5344CB8AC3E}">
        <p14:creationId xmlns:p14="http://schemas.microsoft.com/office/powerpoint/2010/main" val="42319231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العقاب وبدائله</a:t>
            </a:r>
            <a:endParaRPr lang="ar-IQ" dirty="0"/>
          </a:p>
        </p:txBody>
      </p:sp>
      <p:sp>
        <p:nvSpPr>
          <p:cNvPr id="3" name="عنصر نائب للمحتوى 2"/>
          <p:cNvSpPr>
            <a:spLocks noGrp="1"/>
          </p:cNvSpPr>
          <p:nvPr>
            <p:ph idx="1"/>
          </p:nvPr>
        </p:nvSpPr>
        <p:spPr/>
        <p:txBody>
          <a:bodyPr/>
          <a:lstStyle/>
          <a:p>
            <a:r>
              <a:rPr lang="ar-SA" dirty="0"/>
              <a:t>يشير استخدام مصطلح العقاب من قبل المتخصصين في التربية وعلم النفس اشياء متباينة بسبب غموض المصطلح وتعدد جوانبه فقد ورد للعقاب تعريفات عدة منها:</a:t>
            </a:r>
            <a:endParaRPr lang="en-US" dirty="0"/>
          </a:p>
          <a:p>
            <a:endParaRPr lang="ar-IQ" dirty="0"/>
          </a:p>
        </p:txBody>
      </p:sp>
    </p:spTree>
    <p:extLst>
      <p:ext uri="{BB962C8B-B14F-4D97-AF65-F5344CB8AC3E}">
        <p14:creationId xmlns:p14="http://schemas.microsoft.com/office/powerpoint/2010/main" val="23806013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85000" lnSpcReduction="20000"/>
          </a:bodyPr>
          <a:lstStyle/>
          <a:p>
            <a:r>
              <a:rPr lang="ar-IQ" dirty="0" smtClean="0"/>
              <a:t>وعادة </a:t>
            </a:r>
            <a:r>
              <a:rPr lang="ar-IQ" dirty="0"/>
              <a:t>فان </a:t>
            </a:r>
            <a:r>
              <a:rPr lang="ar-IQ" dirty="0" smtClean="0"/>
              <a:t>ظهور المثير الشرطي يعقبه ظهور المثير </a:t>
            </a:r>
            <a:r>
              <a:rPr lang="ar-IQ" dirty="0"/>
              <a:t>غير </a:t>
            </a:r>
            <a:r>
              <a:rPr lang="ar-IQ" dirty="0" smtClean="0"/>
              <a:t>الشرطي وبذلك فان ظهور المثير الشرطي ينبئنا بظهور </a:t>
            </a:r>
            <a:r>
              <a:rPr lang="ar-IQ" dirty="0"/>
              <a:t>المثير غير الشرطي </a:t>
            </a:r>
            <a:r>
              <a:rPr lang="ar-IQ" dirty="0" smtClean="0"/>
              <a:t>.</a:t>
            </a:r>
          </a:p>
          <a:p>
            <a:r>
              <a:rPr lang="ar-IQ" dirty="0" smtClean="0"/>
              <a:t>فاذا انهينا علاقة الاقتران بحيث </a:t>
            </a:r>
            <a:r>
              <a:rPr lang="ar-IQ" dirty="0" err="1" smtClean="0"/>
              <a:t>لايقترن</a:t>
            </a:r>
            <a:r>
              <a:rPr lang="ar-IQ" dirty="0"/>
              <a:t> المثير الشرطي </a:t>
            </a:r>
            <a:r>
              <a:rPr lang="ar-IQ" dirty="0" smtClean="0"/>
              <a:t>مع المثير </a:t>
            </a:r>
            <a:r>
              <a:rPr lang="ar-IQ" dirty="0"/>
              <a:t>غير الشرطي </a:t>
            </a:r>
            <a:r>
              <a:rPr lang="ar-IQ" dirty="0" smtClean="0"/>
              <a:t>فانه قد يحدث ان </a:t>
            </a:r>
            <a:r>
              <a:rPr lang="ar-IQ" dirty="0"/>
              <a:t>المثير الشرطي </a:t>
            </a:r>
            <a:r>
              <a:rPr lang="ar-IQ" dirty="0" err="1" smtClean="0"/>
              <a:t>لايولد</a:t>
            </a:r>
            <a:r>
              <a:rPr lang="ar-IQ" dirty="0" smtClean="0"/>
              <a:t> الاستجابة الشرطية </a:t>
            </a:r>
            <a:r>
              <a:rPr lang="ar-IQ" dirty="0" smtClean="0">
                <a:solidFill>
                  <a:srgbClr val="FF0000"/>
                </a:solidFill>
              </a:rPr>
              <a:t>وهذه عملية الاطفاء </a:t>
            </a:r>
            <a:r>
              <a:rPr lang="ar-IQ" dirty="0" err="1" smtClean="0">
                <a:solidFill>
                  <a:srgbClr val="FF0000"/>
                </a:solidFill>
              </a:rPr>
              <a:t>الاستجابي</a:t>
            </a:r>
            <a:endParaRPr lang="ar-IQ" dirty="0" smtClean="0">
              <a:solidFill>
                <a:srgbClr val="FF0000"/>
              </a:solidFill>
            </a:endParaRPr>
          </a:p>
          <a:p>
            <a:r>
              <a:rPr lang="ar-IQ" dirty="0" smtClean="0">
                <a:solidFill>
                  <a:srgbClr val="FF0000"/>
                </a:solidFill>
              </a:rPr>
              <a:t>مثال</a:t>
            </a:r>
          </a:p>
          <a:p>
            <a:r>
              <a:rPr lang="ar-IQ" dirty="0" smtClean="0">
                <a:solidFill>
                  <a:srgbClr val="FF0000"/>
                </a:solidFill>
              </a:rPr>
              <a:t>اذا خدشت قطة طفل فان الخدش هو</a:t>
            </a:r>
            <a:r>
              <a:rPr lang="ar-IQ" dirty="0"/>
              <a:t> </a:t>
            </a:r>
            <a:r>
              <a:rPr lang="ar-IQ" dirty="0" smtClean="0"/>
              <a:t>المثير </a:t>
            </a:r>
            <a:r>
              <a:rPr lang="ar-IQ" dirty="0"/>
              <a:t>غير الشرطي </a:t>
            </a:r>
            <a:r>
              <a:rPr lang="ar-IQ" dirty="0" smtClean="0"/>
              <a:t> الذي يولد الالم، والقطة هي </a:t>
            </a:r>
            <a:r>
              <a:rPr lang="ar-IQ" dirty="0"/>
              <a:t>المثير </a:t>
            </a:r>
            <a:r>
              <a:rPr lang="ar-IQ" dirty="0" smtClean="0"/>
              <a:t>الشرطي ويترتب على ذلك اذى الطفل الذي يمثل الاستجابة غير الشرطية، فان الطفل قد ينمي استجابة الخوف (استجابة شرطية) من القطط.</a:t>
            </a:r>
          </a:p>
          <a:p>
            <a:r>
              <a:rPr lang="ar-IQ" dirty="0" smtClean="0"/>
              <a:t>وفيما بعد اذا واجه هذا الطفل بالقطط دون ان يناله منها اذى فان الخوف قد ينطفئ لديه </a:t>
            </a:r>
            <a:endParaRPr lang="ar-IQ" dirty="0"/>
          </a:p>
        </p:txBody>
      </p:sp>
    </p:spTree>
    <p:extLst>
      <p:ext uri="{BB962C8B-B14F-4D97-AF65-F5344CB8AC3E}">
        <p14:creationId xmlns:p14="http://schemas.microsoft.com/office/powerpoint/2010/main" val="19651512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403648" y="476672"/>
            <a:ext cx="8229600" cy="1143000"/>
          </a:xfrm>
        </p:spPr>
        <p:txBody>
          <a:bodyPr/>
          <a:lstStyle/>
          <a:p>
            <a:r>
              <a:rPr lang="ar-IQ" dirty="0" smtClean="0"/>
              <a:t>اجراءات الاطفاء</a:t>
            </a:r>
            <a:endParaRPr lang="ar-IQ" dirty="0"/>
          </a:p>
        </p:txBody>
      </p:sp>
      <p:sp>
        <p:nvSpPr>
          <p:cNvPr id="3" name="عنصر نائب للمحتوى 2"/>
          <p:cNvSpPr>
            <a:spLocks noGrp="1"/>
          </p:cNvSpPr>
          <p:nvPr>
            <p:ph idx="1"/>
          </p:nvPr>
        </p:nvSpPr>
        <p:spPr/>
        <p:txBody>
          <a:bodyPr/>
          <a:lstStyle/>
          <a:p>
            <a:r>
              <a:rPr lang="ar-IQ" dirty="0" smtClean="0"/>
              <a:t>اولا: الاطفاء من خلال التعزيز التفاضلي</a:t>
            </a:r>
          </a:p>
          <a:p>
            <a:r>
              <a:rPr lang="ar-IQ" dirty="0" smtClean="0"/>
              <a:t>الاطفاء الخفي للسلوكيات غير المرغوبة</a:t>
            </a:r>
          </a:p>
          <a:p>
            <a:r>
              <a:rPr lang="ar-IQ" dirty="0" smtClean="0"/>
              <a:t>الاطفاء التدريجي</a:t>
            </a:r>
          </a:p>
          <a:p>
            <a:r>
              <a:rPr lang="ar-IQ" dirty="0" smtClean="0"/>
              <a:t>الممارسة السلبية</a:t>
            </a:r>
          </a:p>
          <a:p>
            <a:r>
              <a:rPr lang="ar-IQ" dirty="0" smtClean="0"/>
              <a:t>التعزيز التفاضلي للتناقص التدريجي</a:t>
            </a:r>
          </a:p>
          <a:p>
            <a:endParaRPr lang="ar-IQ" dirty="0" smtClean="0"/>
          </a:p>
          <a:p>
            <a:endParaRPr lang="ar-IQ" dirty="0"/>
          </a:p>
        </p:txBody>
      </p:sp>
    </p:spTree>
    <p:extLst>
      <p:ext uri="{BB962C8B-B14F-4D97-AF65-F5344CB8AC3E}">
        <p14:creationId xmlns:p14="http://schemas.microsoft.com/office/powerpoint/2010/main" val="6590406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r>
              <a:rPr lang="ar-IQ" dirty="0"/>
              <a:t>اولا: الاطفاء من خلال التعزيز التفاضلي</a:t>
            </a:r>
            <a:br>
              <a:rPr lang="ar-IQ" dirty="0"/>
            </a:br>
            <a:endParaRPr lang="ar-IQ" dirty="0"/>
          </a:p>
        </p:txBody>
      </p:sp>
      <p:sp>
        <p:nvSpPr>
          <p:cNvPr id="3" name="عنصر نائب للمحتوى 2"/>
          <p:cNvSpPr>
            <a:spLocks noGrp="1"/>
          </p:cNvSpPr>
          <p:nvPr>
            <p:ph idx="1"/>
          </p:nvPr>
        </p:nvSpPr>
        <p:spPr>
          <a:xfrm>
            <a:off x="251520" y="836712"/>
            <a:ext cx="8640960" cy="5760640"/>
          </a:xfrm>
        </p:spPr>
        <p:txBody>
          <a:bodyPr>
            <a:normAutofit fontScale="92500" lnSpcReduction="20000"/>
          </a:bodyPr>
          <a:lstStyle/>
          <a:p>
            <a:r>
              <a:rPr lang="ar-IQ" dirty="0" smtClean="0"/>
              <a:t>من الاجراءات المستخدمة </a:t>
            </a:r>
            <a:r>
              <a:rPr lang="ar-IQ" dirty="0" err="1" smtClean="0"/>
              <a:t>لاطفاء</a:t>
            </a:r>
            <a:r>
              <a:rPr lang="ar-IQ" dirty="0" smtClean="0"/>
              <a:t> </a:t>
            </a:r>
            <a:r>
              <a:rPr lang="ar-IQ" dirty="0" err="1" smtClean="0"/>
              <a:t>السلوكات</a:t>
            </a:r>
            <a:r>
              <a:rPr lang="ar-IQ" dirty="0" smtClean="0"/>
              <a:t> المشكلة </a:t>
            </a:r>
          </a:p>
          <a:p>
            <a:r>
              <a:rPr lang="ar-IQ" dirty="0" smtClean="0"/>
              <a:t>تعزيز </a:t>
            </a:r>
            <a:r>
              <a:rPr lang="ar-IQ" dirty="0" err="1" smtClean="0"/>
              <a:t>السلوكات</a:t>
            </a:r>
            <a:r>
              <a:rPr lang="ar-IQ" dirty="0" smtClean="0"/>
              <a:t> البديلة الاكثر قبولا، وباستخدام نفس المعززات التي كانت تعمل على استمرار السلوك المشكل، وهذا الاجراء يسمى (بالتعزيز التفاضلي)</a:t>
            </a:r>
          </a:p>
          <a:p>
            <a:r>
              <a:rPr lang="ar-IQ" dirty="0" smtClean="0">
                <a:solidFill>
                  <a:srgbClr val="FF0000"/>
                </a:solidFill>
              </a:rPr>
              <a:t>امثلة:</a:t>
            </a:r>
          </a:p>
          <a:p>
            <a:r>
              <a:rPr lang="ar-IQ" dirty="0" smtClean="0">
                <a:solidFill>
                  <a:srgbClr val="FF0000"/>
                </a:solidFill>
              </a:rPr>
              <a:t>الطفل الذي نريد ان نطفئ سلوك مص الاصبع لديه نقوم </a:t>
            </a:r>
            <a:r>
              <a:rPr lang="ar-IQ" dirty="0" err="1" smtClean="0">
                <a:solidFill>
                  <a:srgbClr val="FF0000"/>
                </a:solidFill>
              </a:rPr>
              <a:t>باشغال</a:t>
            </a:r>
            <a:r>
              <a:rPr lang="ar-IQ" dirty="0" smtClean="0">
                <a:solidFill>
                  <a:srgbClr val="FF0000"/>
                </a:solidFill>
              </a:rPr>
              <a:t> يده التي يمص بها اصبعه</a:t>
            </a:r>
          </a:p>
          <a:p>
            <a:r>
              <a:rPr lang="ar-IQ" dirty="0" smtClean="0">
                <a:solidFill>
                  <a:srgbClr val="FF0000"/>
                </a:solidFill>
              </a:rPr>
              <a:t>اشغال الطالب بالنقاش الصفي يعمل على توقفه عن وخز زملائه (اي يطفئ سلوكه)</a:t>
            </a:r>
          </a:p>
          <a:p>
            <a:r>
              <a:rPr lang="ar-IQ" dirty="0" smtClean="0"/>
              <a:t>اي يتضمن هذا الاجراء تعزيز السلوك الايجابي المضاد (السلوك </a:t>
            </a:r>
            <a:r>
              <a:rPr lang="ar-IQ" dirty="0" err="1" smtClean="0"/>
              <a:t>النقيضي</a:t>
            </a:r>
            <a:r>
              <a:rPr lang="ar-IQ" dirty="0" smtClean="0"/>
              <a:t>) للسلوك السلبي غير المرغوب فيه مباشرة</a:t>
            </a:r>
          </a:p>
          <a:p>
            <a:r>
              <a:rPr lang="ar-IQ" dirty="0" smtClean="0"/>
              <a:t>اي بدل ان نقول للطفل </a:t>
            </a:r>
            <a:r>
              <a:rPr lang="ar-IQ" dirty="0" err="1" smtClean="0"/>
              <a:t>ماالذي</a:t>
            </a:r>
            <a:r>
              <a:rPr lang="ar-IQ" dirty="0" smtClean="0"/>
              <a:t> يريد ان </a:t>
            </a:r>
            <a:r>
              <a:rPr lang="ar-IQ" dirty="0" err="1" smtClean="0"/>
              <a:t>لانقوم</a:t>
            </a:r>
            <a:r>
              <a:rPr lang="ar-IQ" dirty="0" smtClean="0"/>
              <a:t> به فقط علينا ان نشير الى سلوك اخر نود ان يقوم به</a:t>
            </a:r>
            <a:endParaRPr lang="ar-IQ" dirty="0"/>
          </a:p>
        </p:txBody>
      </p:sp>
    </p:spTree>
    <p:extLst>
      <p:ext uri="{BB962C8B-B14F-4D97-AF65-F5344CB8AC3E}">
        <p14:creationId xmlns:p14="http://schemas.microsoft.com/office/powerpoint/2010/main" val="24721141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الاطفاء الخفي للسلوكيات غير المرغوبة</a:t>
            </a:r>
            <a:br>
              <a:rPr lang="ar-IQ" dirty="0"/>
            </a:b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يتطلب هذا الاسلوب من المسترشد ان يتخيل نفسه يقوم بالسلوك المشكل (غير المرغوب فيه)، ثم يتخيل ايضا ان المعزز الذي اعتاد الحصول عليه بعد القيام بالسلوك غير المرغوب لم يحصل.</a:t>
            </a:r>
          </a:p>
          <a:p>
            <a:r>
              <a:rPr lang="ar-IQ" dirty="0" smtClean="0"/>
              <a:t>وبهذا يكون </a:t>
            </a:r>
            <a:r>
              <a:rPr lang="ar-IQ" dirty="0"/>
              <a:t>المسترشد </a:t>
            </a:r>
            <a:r>
              <a:rPr lang="ar-IQ" dirty="0" smtClean="0"/>
              <a:t>قد قام بالسلوك غير </a:t>
            </a:r>
            <a:r>
              <a:rPr lang="ar-IQ" dirty="0"/>
              <a:t>المرغوب </a:t>
            </a:r>
            <a:r>
              <a:rPr lang="ar-IQ" dirty="0" smtClean="0"/>
              <a:t>فيه خياليا وبغياب المعززات المستمرة، مما يؤدي الى اطفاء السلوك، </a:t>
            </a:r>
          </a:p>
          <a:p>
            <a:r>
              <a:rPr lang="ar-IQ" dirty="0" smtClean="0"/>
              <a:t>ويتضمن هذا الاجراء وصف لفظي من قبل المعالج للمواقف المختلفة، ويمكن ان تخبر المسترشد عن مبرر استخدام اجراءات الاطفاء ، </a:t>
            </a:r>
          </a:p>
          <a:p>
            <a:r>
              <a:rPr lang="ar-IQ" dirty="0" smtClean="0"/>
              <a:t>وان  مشكلته تعزز من خلال المثيرات البعدية المعززة التي تحافظ على السلوك المشكل، </a:t>
            </a:r>
          </a:p>
          <a:p>
            <a:r>
              <a:rPr lang="ar-IQ" dirty="0" smtClean="0"/>
              <a:t>وان العلاج سوف يتضمن ازالة التعزيز بالتخيل ، </a:t>
            </a:r>
          </a:p>
          <a:p>
            <a:r>
              <a:rPr lang="ar-IQ" dirty="0" smtClean="0"/>
              <a:t>ثم يعطيه المعالج بعض التدريبات والمحاولات </a:t>
            </a:r>
            <a:r>
              <a:rPr lang="ar-IQ" dirty="0" err="1" smtClean="0"/>
              <a:t>للاطفاء</a:t>
            </a:r>
            <a:r>
              <a:rPr lang="ar-IQ" dirty="0" smtClean="0"/>
              <a:t> الخفي  اثناء الجلسات كما يعطيه وظائف بيتية</a:t>
            </a:r>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p:txBody>
      </p:sp>
    </p:spTree>
    <p:extLst>
      <p:ext uri="{BB962C8B-B14F-4D97-AF65-F5344CB8AC3E}">
        <p14:creationId xmlns:p14="http://schemas.microsoft.com/office/powerpoint/2010/main" val="17690241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76672"/>
            <a:ext cx="8435280" cy="5649491"/>
          </a:xfrm>
        </p:spPr>
        <p:txBody>
          <a:bodyPr>
            <a:normAutofit fontScale="92500" lnSpcReduction="10000"/>
          </a:bodyPr>
          <a:lstStyle/>
          <a:p>
            <a:r>
              <a:rPr lang="ar-IQ" dirty="0" smtClean="0"/>
              <a:t>مثال:</a:t>
            </a:r>
          </a:p>
          <a:p>
            <a:r>
              <a:rPr lang="ar-IQ" dirty="0" smtClean="0"/>
              <a:t>طالب لديه سلوك فوضوي تخريبي في المدرسة</a:t>
            </a:r>
          </a:p>
          <a:p>
            <a:r>
              <a:rPr lang="ar-IQ" dirty="0" smtClean="0"/>
              <a:t>يعزز هذا السلوك من خلال انتباه المعلمة له وضحك زملاءه عليه</a:t>
            </a:r>
          </a:p>
          <a:p>
            <a:r>
              <a:rPr lang="ar-IQ" dirty="0" smtClean="0"/>
              <a:t>وقد لجات المعلمة الى علاج الطالب من خلال عدم الانتباه له نهائيا وتجاهله ،كما طلبت من زملائه الا يضحكوا عليه</a:t>
            </a:r>
          </a:p>
          <a:p>
            <a:r>
              <a:rPr lang="ar-IQ" dirty="0" smtClean="0"/>
              <a:t>لكن المعلمة لم تنجح واستمر زملاءه بالضحك والانتباه اليه.</a:t>
            </a:r>
          </a:p>
          <a:p>
            <a:r>
              <a:rPr lang="ar-IQ" dirty="0" smtClean="0"/>
              <a:t>لذلك تم تطبيق الاطفاء الخفي معه، حيث طلب من الطالب ان يتخيل نفسه يقوم بالسلوك الفوضوي دون ان ينتبه اليه احد، وقذ استمرت المعلمة بالشرح واستمر الطلاب </a:t>
            </a:r>
            <a:r>
              <a:rPr lang="ar-IQ" dirty="0" err="1" smtClean="0"/>
              <a:t>بلانتباه</a:t>
            </a:r>
            <a:r>
              <a:rPr lang="ar-IQ" dirty="0" smtClean="0"/>
              <a:t> اليها طول الحصة ولم يعط احد انتباها لما يقوم به</a:t>
            </a:r>
          </a:p>
          <a:p>
            <a:r>
              <a:rPr lang="ar-IQ" dirty="0" smtClean="0"/>
              <a:t>واستمر المعالج بتقديم المشاهد لفظيا للطالب الى ان اطفأ سلوكه </a:t>
            </a:r>
            <a:r>
              <a:rPr lang="ar-IQ" dirty="0" err="1" smtClean="0"/>
              <a:t>نهائيابعد</a:t>
            </a:r>
            <a:r>
              <a:rPr lang="ar-IQ" dirty="0" smtClean="0"/>
              <a:t> 3 اسابيع من المعالجة</a:t>
            </a:r>
            <a:endParaRPr lang="ar-IQ" dirty="0"/>
          </a:p>
        </p:txBody>
      </p:sp>
    </p:spTree>
    <p:extLst>
      <p:ext uri="{BB962C8B-B14F-4D97-AF65-F5344CB8AC3E}">
        <p14:creationId xmlns:p14="http://schemas.microsoft.com/office/powerpoint/2010/main" val="21894881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ثالثا: الاطفاء التدريجي</a:t>
            </a:r>
            <a:endParaRPr lang="ar-IQ" dirty="0"/>
          </a:p>
        </p:txBody>
      </p:sp>
      <p:sp>
        <p:nvSpPr>
          <p:cNvPr id="3" name="عنصر نائب للمحتوى 2"/>
          <p:cNvSpPr>
            <a:spLocks noGrp="1"/>
          </p:cNvSpPr>
          <p:nvPr>
            <p:ph idx="1"/>
          </p:nvPr>
        </p:nvSpPr>
        <p:spPr>
          <a:xfrm>
            <a:off x="179512" y="1600200"/>
            <a:ext cx="8712968" cy="5069160"/>
          </a:xfrm>
        </p:spPr>
        <p:txBody>
          <a:bodyPr>
            <a:normAutofit fontScale="92500"/>
          </a:bodyPr>
          <a:lstStyle/>
          <a:p>
            <a:r>
              <a:rPr lang="ar-IQ" dirty="0" smtClean="0"/>
              <a:t>هو تكنيك </a:t>
            </a:r>
            <a:r>
              <a:rPr lang="ar-IQ" dirty="0" err="1" smtClean="0"/>
              <a:t>لالغاء</a:t>
            </a:r>
            <a:r>
              <a:rPr lang="ar-IQ" dirty="0" smtClean="0"/>
              <a:t> سلوكيات التجنب والخوف من خلال  اعادة  تعريض الفرد للمثيرات التي تبعث الخوف بشكل تدريجي</a:t>
            </a:r>
          </a:p>
          <a:p>
            <a:r>
              <a:rPr lang="ar-IQ" dirty="0" smtClean="0"/>
              <a:t>يتضمن هذا الاجراء تطوير سلسلة من المواقف المثيرة المرتبة هرميا، </a:t>
            </a:r>
            <a:r>
              <a:rPr lang="ar-IQ" dirty="0" err="1" smtClean="0"/>
              <a:t>ابتداءا</a:t>
            </a:r>
            <a:r>
              <a:rPr lang="ar-IQ" dirty="0" smtClean="0"/>
              <a:t> من المواقف الاقل ارتباطا بالاستجابة غير التكيفية </a:t>
            </a:r>
            <a:r>
              <a:rPr lang="ar-IQ" dirty="0" err="1" smtClean="0"/>
              <a:t>وانتهاءا</a:t>
            </a:r>
            <a:r>
              <a:rPr lang="ar-IQ" dirty="0" smtClean="0"/>
              <a:t> بالمواقف التي تستثير الاجابة بشكل مستمر</a:t>
            </a:r>
          </a:p>
          <a:p>
            <a:r>
              <a:rPr lang="ar-IQ" dirty="0" smtClean="0"/>
              <a:t>في المرحلة الاولى من العلاج يتم تعريض المسترشد لمواقف تستثير الحد الادنى من السلوك غير التكيفي، مع منع تقديم التعزيز سواء كان المعزز هو الهروب من المتطلبات او تقديم الاهتمام</a:t>
            </a:r>
          </a:p>
          <a:p>
            <a:r>
              <a:rPr lang="ar-IQ" dirty="0" smtClean="0"/>
              <a:t>وبعد  ذلك يتم تعريض المسترشد لمثيرات يزيد احتمال اثارتها للسلوك المعني ، وبذلك يتم اطفاء السلوك المشكل تدريجيا</a:t>
            </a:r>
            <a:endParaRPr lang="ar-IQ" dirty="0"/>
          </a:p>
        </p:txBody>
      </p:sp>
    </p:spTree>
    <p:extLst>
      <p:ext uri="{BB962C8B-B14F-4D97-AF65-F5344CB8AC3E}">
        <p14:creationId xmlns:p14="http://schemas.microsoft.com/office/powerpoint/2010/main" val="7580587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92500" lnSpcReduction="20000"/>
          </a:bodyPr>
          <a:lstStyle/>
          <a:p>
            <a:r>
              <a:rPr lang="ar-IQ" dirty="0" smtClean="0"/>
              <a:t>ان ميزة الاطفاء التدريجي عن الاطفاء التقليدي تتضح بالنتائج</a:t>
            </a:r>
          </a:p>
          <a:p>
            <a:r>
              <a:rPr lang="ar-IQ" dirty="0" err="1" smtClean="0"/>
              <a:t>فالاطفاء</a:t>
            </a:r>
            <a:r>
              <a:rPr lang="ar-IQ" dirty="0" smtClean="0"/>
              <a:t> يقلل من احتمال ظهور السلوك غير التكيفي بدرجات عالية في المستقبل.</a:t>
            </a:r>
          </a:p>
          <a:p>
            <a:r>
              <a:rPr lang="ar-IQ" dirty="0" smtClean="0"/>
              <a:t>لقد قام </a:t>
            </a:r>
            <a:r>
              <a:rPr lang="ar-IQ" dirty="0" err="1" smtClean="0"/>
              <a:t>هيرزبيرج</a:t>
            </a:r>
            <a:r>
              <a:rPr lang="ar-IQ" dirty="0" smtClean="0"/>
              <a:t> (</a:t>
            </a:r>
            <a:r>
              <a:rPr lang="en-US" dirty="0" smtClean="0"/>
              <a:t>Herzberg</a:t>
            </a:r>
            <a:r>
              <a:rPr lang="ar-IQ" dirty="0" smtClean="0"/>
              <a:t>) باستخدام هذا الاجراء لمعالجة مريضة تعاني من الخوف من الاماكن المفتوحة وكانت شدة المخاوف لديها كبيرة بحيث رفضت مغادرة المنزل وحدها.</a:t>
            </a:r>
          </a:p>
          <a:p>
            <a:r>
              <a:rPr lang="ar-IQ" dirty="0" smtClean="0"/>
              <a:t>ففي البداية طلب منها المعالج ان تتمشى في حديقة المنزل</a:t>
            </a:r>
          </a:p>
          <a:p>
            <a:r>
              <a:rPr lang="ar-IQ" dirty="0" smtClean="0"/>
              <a:t>وقد كان هذا الموقف </a:t>
            </a:r>
            <a:r>
              <a:rPr lang="ar-IQ" dirty="0" err="1" smtClean="0"/>
              <a:t>لاينطوي</a:t>
            </a:r>
            <a:r>
              <a:rPr lang="ar-IQ" dirty="0" smtClean="0"/>
              <a:t> على خوف كبير لديها</a:t>
            </a:r>
          </a:p>
          <a:p>
            <a:r>
              <a:rPr lang="ar-IQ" dirty="0" smtClean="0"/>
              <a:t>وبعد ذلك طلب منها ان تمشي في شوارع هادئة وخالية من الناس تقريبا</a:t>
            </a:r>
          </a:p>
          <a:p>
            <a:r>
              <a:rPr lang="ar-IQ" dirty="0" smtClean="0"/>
              <a:t>وبالتدريج الى ان وصلت الى شوارع مزدحمة جدا بالناس</a:t>
            </a:r>
          </a:p>
          <a:p>
            <a:r>
              <a:rPr lang="ar-IQ" dirty="0" smtClean="0"/>
              <a:t>وبالنهاية اصبحت قادرة على المشي في اي مكان تقريبا دون ان تشعر بالخوف</a:t>
            </a:r>
            <a:endParaRPr lang="ar-IQ" dirty="0"/>
          </a:p>
        </p:txBody>
      </p:sp>
    </p:spTree>
    <p:extLst>
      <p:ext uri="{BB962C8B-B14F-4D97-AF65-F5344CB8AC3E}">
        <p14:creationId xmlns:p14="http://schemas.microsoft.com/office/powerpoint/2010/main" val="4775746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رابعا: الممارسة السلبية</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يستخدم هذا الاسلوب مع </a:t>
            </a:r>
            <a:r>
              <a:rPr lang="ar-IQ" dirty="0" err="1" smtClean="0"/>
              <a:t>السلوكات</a:t>
            </a:r>
            <a:r>
              <a:rPr lang="ar-IQ" dirty="0" smtClean="0"/>
              <a:t> الحركية </a:t>
            </a:r>
            <a:r>
              <a:rPr lang="ar-IQ" dirty="0" err="1" smtClean="0"/>
              <a:t>اللاارادية</a:t>
            </a:r>
            <a:r>
              <a:rPr lang="ar-IQ" dirty="0" smtClean="0"/>
              <a:t> </a:t>
            </a:r>
            <a:r>
              <a:rPr lang="ar-IQ" dirty="0" err="1" smtClean="0"/>
              <a:t>كالتاتاة</a:t>
            </a:r>
            <a:r>
              <a:rPr lang="ar-IQ" dirty="0" smtClean="0"/>
              <a:t> ، ومص الابهام واضطرابات الكلام والرعشات ، ومشكلات التبول </a:t>
            </a:r>
            <a:r>
              <a:rPr lang="ar-IQ" dirty="0" err="1" smtClean="0"/>
              <a:t>اللاارادي</a:t>
            </a:r>
            <a:r>
              <a:rPr lang="ar-IQ" dirty="0" smtClean="0"/>
              <a:t>، والعادة السرية</a:t>
            </a:r>
          </a:p>
          <a:p>
            <a:r>
              <a:rPr lang="ar-IQ" dirty="0" smtClean="0"/>
              <a:t>يتضمن هذا </a:t>
            </a:r>
            <a:r>
              <a:rPr lang="ar-IQ" dirty="0" err="1" smtClean="0"/>
              <a:t>الاجراءالطلب</a:t>
            </a:r>
            <a:r>
              <a:rPr lang="ar-IQ" dirty="0" smtClean="0"/>
              <a:t> من الفرد ان يؤدي السلوك غير المرغوب فيه بشكل متواصل ولفترة زمنية محددة (بشكل تمثيلي) مع عدم تعزيز الفرد اثناء الممارسة السلبية نهائيا</a:t>
            </a:r>
          </a:p>
          <a:p>
            <a:r>
              <a:rPr lang="ar-IQ" b="1" dirty="0" smtClean="0">
                <a:solidFill>
                  <a:srgbClr val="FF0000"/>
                </a:solidFill>
              </a:rPr>
              <a:t>والمنطق وراء هذا الاجراء </a:t>
            </a:r>
            <a:r>
              <a:rPr lang="ar-IQ" dirty="0" smtClean="0"/>
              <a:t>ان ممارسة السلوك بشكل متكرر يؤدي الى انزعاج الفرد</a:t>
            </a:r>
          </a:p>
          <a:p>
            <a:r>
              <a:rPr lang="ar-IQ" dirty="0" smtClean="0"/>
              <a:t>وقد يخلط البعض احيانا بين الاشباع والممارسة السلبية</a:t>
            </a:r>
          </a:p>
          <a:p>
            <a:r>
              <a:rPr lang="ar-IQ" dirty="0" err="1" smtClean="0"/>
              <a:t>فالاشباع</a:t>
            </a:r>
            <a:r>
              <a:rPr lang="ar-IQ" dirty="0" smtClean="0"/>
              <a:t> يتعلق بالمعزز ، </a:t>
            </a:r>
            <a:r>
              <a:rPr lang="ar-IQ" dirty="0"/>
              <a:t>بينما الممارسة </a:t>
            </a:r>
            <a:r>
              <a:rPr lang="ar-IQ" dirty="0" smtClean="0"/>
              <a:t>السلبية تتعلق بالسلوك</a:t>
            </a:r>
          </a:p>
          <a:p>
            <a:r>
              <a:rPr lang="ar-IQ" dirty="0" smtClean="0"/>
              <a:t>كما ان </a:t>
            </a:r>
            <a:r>
              <a:rPr lang="ar-IQ" dirty="0"/>
              <a:t>الاشباع يعني تقديم المعزز قبل السلوك ، بينما الممارسة </a:t>
            </a:r>
            <a:r>
              <a:rPr lang="ar-IQ" dirty="0" smtClean="0"/>
              <a:t>السلبية تحدث بعد السلوك</a:t>
            </a:r>
          </a:p>
          <a:p>
            <a:endParaRPr lang="ar-IQ" dirty="0"/>
          </a:p>
        </p:txBody>
      </p:sp>
    </p:spTree>
    <p:extLst>
      <p:ext uri="{BB962C8B-B14F-4D97-AF65-F5344CB8AC3E}">
        <p14:creationId xmlns:p14="http://schemas.microsoft.com/office/powerpoint/2010/main" val="42005144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الامور التي يجب مراعاتها لكي يؤدي الممارسة السلبية الى نتائج ايجابية</a:t>
            </a:r>
            <a:endParaRPr lang="ar-IQ" dirty="0"/>
          </a:p>
        </p:txBody>
      </p:sp>
      <p:sp>
        <p:nvSpPr>
          <p:cNvPr id="3" name="عنصر نائب للمحتوى 2"/>
          <p:cNvSpPr>
            <a:spLocks noGrp="1"/>
          </p:cNvSpPr>
          <p:nvPr>
            <p:ph idx="1"/>
          </p:nvPr>
        </p:nvSpPr>
        <p:spPr/>
        <p:txBody>
          <a:bodyPr/>
          <a:lstStyle/>
          <a:p>
            <a:r>
              <a:rPr lang="ar-IQ" dirty="0" smtClean="0"/>
              <a:t>يجب  ان تتضمن الممارسة جهدا جسديا من الفرد كونها شيئا مكروها.</a:t>
            </a:r>
          </a:p>
          <a:p>
            <a:r>
              <a:rPr lang="ar-IQ" dirty="0" smtClean="0"/>
              <a:t>تتطلب توجيه الفرد جسديا بالممارسة السلبية في حالة رفضه عمل ذلك تلقائيا</a:t>
            </a:r>
          </a:p>
          <a:p>
            <a:r>
              <a:rPr lang="ar-IQ" dirty="0" smtClean="0"/>
              <a:t>يجب الامتناع عن تعزيز الفرد نهائيا اثناء الممارسة السلبية</a:t>
            </a:r>
          </a:p>
          <a:p>
            <a:r>
              <a:rPr lang="ar-IQ" dirty="0" smtClean="0"/>
              <a:t>يمثل الفرد عملية قيامه بالسلوك لا القيام بالسلوك الفعلي</a:t>
            </a:r>
            <a:endParaRPr lang="ar-IQ" dirty="0"/>
          </a:p>
        </p:txBody>
      </p:sp>
    </p:spTree>
    <p:extLst>
      <p:ext uri="{BB962C8B-B14F-4D97-AF65-F5344CB8AC3E}">
        <p14:creationId xmlns:p14="http://schemas.microsoft.com/office/powerpoint/2010/main" val="11183614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العوامل والمتغيرات التي تزيد من فعالية اسلوب الاطفاء</a:t>
            </a:r>
            <a:endParaRPr lang="ar-IQ" dirty="0"/>
          </a:p>
        </p:txBody>
      </p:sp>
      <p:sp>
        <p:nvSpPr>
          <p:cNvPr id="3" name="عنصر نائب للمحتوى 2"/>
          <p:cNvSpPr>
            <a:spLocks noGrp="1"/>
          </p:cNvSpPr>
          <p:nvPr>
            <p:ph idx="1"/>
          </p:nvPr>
        </p:nvSpPr>
        <p:spPr/>
        <p:txBody>
          <a:bodyPr/>
          <a:lstStyle/>
          <a:p>
            <a:pPr marL="514350" indent="-514350">
              <a:buAutoNum type="arabicPeriod"/>
            </a:pPr>
            <a:r>
              <a:rPr lang="ar-IQ" dirty="0" smtClean="0"/>
              <a:t>التعرف على مصادر التعزيز</a:t>
            </a:r>
          </a:p>
          <a:p>
            <a:pPr marL="514350" indent="-514350">
              <a:buAutoNum type="arabicPeriod"/>
            </a:pPr>
            <a:r>
              <a:rPr lang="ar-IQ" dirty="0" smtClean="0"/>
              <a:t> يجب </a:t>
            </a:r>
            <a:r>
              <a:rPr lang="ar-IQ" dirty="0" err="1" smtClean="0"/>
              <a:t>التاكد</a:t>
            </a:r>
            <a:r>
              <a:rPr lang="ar-IQ" dirty="0" smtClean="0"/>
              <a:t> من تعاون الافراد المحيطين بالفرد، وذلك بالامتناع عن تعزيز الفرد اثناء خضوع سلوكه غير المقبول </a:t>
            </a:r>
            <a:r>
              <a:rPr lang="ar-IQ" dirty="0" err="1" smtClean="0"/>
              <a:t>للاطفاء</a:t>
            </a:r>
            <a:r>
              <a:rPr lang="ar-IQ" dirty="0" smtClean="0"/>
              <a:t>، فتعزيز السلوك مرة واحدة اثناء خضوعه </a:t>
            </a:r>
            <a:r>
              <a:rPr lang="ar-IQ" dirty="0" err="1" smtClean="0"/>
              <a:t>للاطفاء</a:t>
            </a:r>
            <a:r>
              <a:rPr lang="ar-IQ" dirty="0" smtClean="0"/>
              <a:t> سيؤدي  الى فشل الاجراء</a:t>
            </a:r>
          </a:p>
          <a:p>
            <a:pPr marL="514350" indent="-514350">
              <a:buAutoNum type="arabicPeriod"/>
            </a:pPr>
            <a:r>
              <a:rPr lang="ar-IQ" dirty="0"/>
              <a:t> </a:t>
            </a:r>
            <a:r>
              <a:rPr lang="ar-IQ" dirty="0" smtClean="0"/>
              <a:t>استخدام الاطفاء بشكل مخطط ومنظم</a:t>
            </a:r>
          </a:p>
          <a:p>
            <a:pPr marL="514350" indent="-514350">
              <a:buAutoNum type="arabicPeriod"/>
            </a:pPr>
            <a:r>
              <a:rPr lang="ar-IQ" dirty="0" smtClean="0"/>
              <a:t>منح الاطفاء الوقت الكافي </a:t>
            </a:r>
            <a:r>
              <a:rPr lang="ar-IQ" dirty="0" err="1" smtClean="0"/>
              <a:t>لاخذ</a:t>
            </a:r>
            <a:r>
              <a:rPr lang="ar-IQ" dirty="0" smtClean="0"/>
              <a:t> مفعوله</a:t>
            </a:r>
            <a:endParaRPr lang="ar-IQ" dirty="0"/>
          </a:p>
        </p:txBody>
      </p:sp>
    </p:spTree>
    <p:extLst>
      <p:ext uri="{BB962C8B-B14F-4D97-AF65-F5344CB8AC3E}">
        <p14:creationId xmlns:p14="http://schemas.microsoft.com/office/powerpoint/2010/main" val="3619756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20000"/>
          </a:bodyPr>
          <a:lstStyle/>
          <a:p>
            <a:r>
              <a:rPr lang="ar-IQ" dirty="0" smtClean="0"/>
              <a:t>تعريف </a:t>
            </a:r>
            <a:r>
              <a:rPr lang="en-US" dirty="0" smtClean="0"/>
              <a:t>Master &amp; Rim  </a:t>
            </a:r>
            <a:r>
              <a:rPr lang="ar-IQ" dirty="0" smtClean="0"/>
              <a:t>انه تضمن سحب مثير معزز ايجابيا او اضافة مثير منفر او غير مرغوب فيه</a:t>
            </a:r>
          </a:p>
          <a:p>
            <a:r>
              <a:rPr lang="ar-IQ" dirty="0"/>
              <a:t>و</a:t>
            </a:r>
            <a:r>
              <a:rPr lang="ar-SA" dirty="0" smtClean="0"/>
              <a:t>يعرفه </a:t>
            </a:r>
            <a:r>
              <a:rPr lang="ar-SA" dirty="0" err="1"/>
              <a:t>سكنر</a:t>
            </a:r>
            <a:r>
              <a:rPr lang="ar-SA" dirty="0"/>
              <a:t> بأنه كل انواع العقاب اللفظي او الاجتماعي او الجسدي التي تلي السلوك الاجرائي وتعمل على اضعاف ظهور ذلك السلوك </a:t>
            </a:r>
            <a:endParaRPr lang="ar-IQ" dirty="0" smtClean="0"/>
          </a:p>
          <a:p>
            <a:r>
              <a:rPr lang="ar-IQ" dirty="0" smtClean="0"/>
              <a:t>تعريف </a:t>
            </a:r>
            <a:r>
              <a:rPr lang="en-US" dirty="0" smtClean="0"/>
              <a:t>Chance </a:t>
            </a:r>
            <a:r>
              <a:rPr lang="ar-IQ" dirty="0" smtClean="0"/>
              <a:t>:انه احد الاجراءات الخاصة بتقليل احتمالية سلوك ماعن طريق اتباعه بنواتج غير مرغوب فيها من قبل الفرد</a:t>
            </a:r>
          </a:p>
          <a:p>
            <a:r>
              <a:rPr lang="ar-IQ" dirty="0" smtClean="0"/>
              <a:t>تعريف </a:t>
            </a:r>
            <a:r>
              <a:rPr lang="ar-IQ" dirty="0" err="1" smtClean="0"/>
              <a:t>كازدين</a:t>
            </a:r>
            <a:r>
              <a:rPr lang="ar-IQ" dirty="0" smtClean="0"/>
              <a:t>: يشير العقاب الى تقديم </a:t>
            </a:r>
            <a:r>
              <a:rPr lang="ar-IQ" dirty="0" err="1" smtClean="0"/>
              <a:t>حدثمنفر</a:t>
            </a:r>
            <a:r>
              <a:rPr lang="ar-IQ" dirty="0" smtClean="0"/>
              <a:t> او ازالة حدث ايجابي يلي مباشرة قيام الفرد بالاستجابة غير المرغوب فيها مما يقلل من احتمالية تكرار تلك الاستجابة</a:t>
            </a:r>
          </a:p>
        </p:txBody>
      </p:sp>
    </p:spTree>
    <p:extLst>
      <p:ext uri="{BB962C8B-B14F-4D97-AF65-F5344CB8AC3E}">
        <p14:creationId xmlns:p14="http://schemas.microsoft.com/office/powerpoint/2010/main" val="14709719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الخصائص التي يتصف بها السلوك عند خضوعه </a:t>
            </a:r>
            <a:r>
              <a:rPr lang="ar-IQ" dirty="0" err="1" smtClean="0"/>
              <a:t>للاطفاء</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 على الرغم من ان الاطفاء اجراء علاجي الا ان السلوك يقوى تقليديا في البداية بدلا من ان يضعف</a:t>
            </a:r>
          </a:p>
          <a:p>
            <a:pPr marL="514350" indent="-514350">
              <a:buFont typeface="+mj-lt"/>
              <a:buAutoNum type="arabicPeriod"/>
            </a:pPr>
            <a:r>
              <a:rPr lang="ar-IQ" dirty="0" smtClean="0"/>
              <a:t>ان الاطفاء سيؤدي الى استجابات انفعالية مختلفة في البداية كالعدوان والغضب خاصة في المراحل الاولى تكون موجهة نحو المعالج </a:t>
            </a:r>
            <a:r>
              <a:rPr lang="ar-IQ" dirty="0" err="1" smtClean="0"/>
              <a:t>اوالذات</a:t>
            </a:r>
            <a:r>
              <a:rPr lang="ar-IQ" dirty="0" smtClean="0"/>
              <a:t> او نحو الاخرين</a:t>
            </a:r>
          </a:p>
          <a:p>
            <a:pPr marL="514350" indent="-514350">
              <a:buFont typeface="+mj-lt"/>
              <a:buAutoNum type="arabicPeriod"/>
            </a:pPr>
            <a:r>
              <a:rPr lang="ar-IQ" dirty="0" smtClean="0"/>
              <a:t>خفض السلوك تدريجيا</a:t>
            </a:r>
            <a:endParaRPr lang="ar-IQ" dirty="0"/>
          </a:p>
        </p:txBody>
      </p:sp>
    </p:spTree>
    <p:extLst>
      <p:ext uri="{BB962C8B-B14F-4D97-AF65-F5344CB8AC3E}">
        <p14:creationId xmlns:p14="http://schemas.microsoft.com/office/powerpoint/2010/main" val="1767904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العوامل التي تتوقف عليها سرعة اختفاء السلوك عند خضوعه </a:t>
            </a:r>
            <a:r>
              <a:rPr lang="ar-IQ" dirty="0" err="1" smtClean="0"/>
              <a:t>للاطفاء</a:t>
            </a:r>
            <a:endParaRPr lang="ar-IQ" dirty="0"/>
          </a:p>
        </p:txBody>
      </p:sp>
      <p:sp>
        <p:nvSpPr>
          <p:cNvPr id="3" name="عنصر نائب للمحتوى 2"/>
          <p:cNvSpPr>
            <a:spLocks noGrp="1"/>
          </p:cNvSpPr>
          <p:nvPr>
            <p:ph idx="1"/>
          </p:nvPr>
        </p:nvSpPr>
        <p:spPr>
          <a:xfrm>
            <a:off x="457200" y="1600200"/>
            <a:ext cx="8579296" cy="4525963"/>
          </a:xfrm>
        </p:spPr>
        <p:txBody>
          <a:bodyPr>
            <a:noAutofit/>
          </a:bodyPr>
          <a:lstStyle/>
          <a:p>
            <a:pPr marL="514350" indent="-514350">
              <a:buFont typeface="+mj-lt"/>
              <a:buAutoNum type="arabicPeriod"/>
            </a:pPr>
            <a:r>
              <a:rPr lang="ar-IQ" sz="2400" b="1" dirty="0" smtClean="0"/>
              <a:t>كمية التعزيز التي حصل عليها الفرد في الماضي، فكلما كانت اقل كان اختفاء السلوك ابطأ</a:t>
            </a:r>
          </a:p>
          <a:p>
            <a:pPr marL="514350" indent="-514350">
              <a:buFont typeface="+mj-lt"/>
              <a:buAutoNum type="arabicPeriod"/>
            </a:pPr>
            <a:r>
              <a:rPr lang="ar-IQ" sz="2400" b="1" dirty="0" smtClean="0"/>
              <a:t>جدول </a:t>
            </a:r>
            <a:r>
              <a:rPr lang="ar-IQ" sz="2400" b="1" dirty="0" err="1" smtClean="0"/>
              <a:t>التعزيزالذي</a:t>
            </a:r>
            <a:r>
              <a:rPr lang="ar-IQ" sz="2400" b="1" dirty="0" smtClean="0"/>
              <a:t> كان يخضع له السلوك:  فالسلوك الذي يخضع لجدول تعزيز متقطع يبدي مقاومة اكبر </a:t>
            </a:r>
            <a:r>
              <a:rPr lang="ar-IQ" sz="2400" b="1" dirty="0" err="1" smtClean="0"/>
              <a:t>للاطفاء</a:t>
            </a:r>
            <a:r>
              <a:rPr lang="ar-IQ" sz="2400" b="1" dirty="0" smtClean="0"/>
              <a:t> من السلوك </a:t>
            </a:r>
            <a:r>
              <a:rPr lang="ar-IQ" sz="2400" b="1" dirty="0"/>
              <a:t>الذي يخضع لجدول تعزيز </a:t>
            </a:r>
            <a:r>
              <a:rPr lang="ar-IQ" sz="2400" b="1" dirty="0" smtClean="0"/>
              <a:t>متواصل</a:t>
            </a:r>
          </a:p>
          <a:p>
            <a:pPr marL="514350" indent="-514350">
              <a:buFont typeface="+mj-lt"/>
              <a:buAutoNum type="arabicPeriod"/>
            </a:pPr>
            <a:r>
              <a:rPr lang="ar-IQ" sz="2400" b="1" dirty="0" smtClean="0"/>
              <a:t>درجة الحرمان من المعزز :فالشخص الذي مضى عليه وقت طويل نسبيا دون الحصول على معزز سيبدي مقاومة اكبر </a:t>
            </a:r>
            <a:r>
              <a:rPr lang="ar-IQ" sz="2400" b="1" dirty="0" err="1" smtClean="0"/>
              <a:t>للاطفاء</a:t>
            </a:r>
            <a:r>
              <a:rPr lang="ar-IQ" sz="2400" b="1" dirty="0" smtClean="0"/>
              <a:t> من الشخص الذي توفر له المعزز  مدة طويلة قبل خضوعه </a:t>
            </a:r>
            <a:r>
              <a:rPr lang="ar-IQ" sz="2400" b="1" dirty="0" err="1" smtClean="0"/>
              <a:t>للاطفاء</a:t>
            </a:r>
            <a:endParaRPr lang="ar-IQ" sz="2400" b="1" dirty="0" smtClean="0"/>
          </a:p>
          <a:p>
            <a:pPr marL="514350" indent="-514350">
              <a:buFont typeface="+mj-lt"/>
              <a:buAutoNum type="arabicPeriod"/>
            </a:pPr>
            <a:r>
              <a:rPr lang="ar-IQ" sz="2400" b="1" dirty="0" smtClean="0"/>
              <a:t>كلما كان الجهد الذي </a:t>
            </a:r>
            <a:r>
              <a:rPr lang="ar-IQ" sz="2400" b="1" dirty="0" err="1" smtClean="0"/>
              <a:t>يتط</a:t>
            </a:r>
            <a:r>
              <a:rPr lang="ar-IQ" sz="2400" b="1" dirty="0" err="1"/>
              <a:t>لبه</a:t>
            </a:r>
            <a:r>
              <a:rPr lang="ar-IQ" sz="2400" b="1" dirty="0"/>
              <a:t> السلوك من الفرد اكبر </a:t>
            </a:r>
            <a:r>
              <a:rPr lang="ar-IQ" sz="2400" b="1" dirty="0" smtClean="0"/>
              <a:t>كانت مقاومة السلوك </a:t>
            </a:r>
            <a:r>
              <a:rPr lang="ar-IQ" sz="2400" b="1" dirty="0" err="1" smtClean="0"/>
              <a:t>للاطفاء</a:t>
            </a:r>
            <a:r>
              <a:rPr lang="ar-IQ" sz="2400" b="1" dirty="0" smtClean="0"/>
              <a:t> اقل</a:t>
            </a:r>
          </a:p>
          <a:p>
            <a:pPr marL="514350" indent="-514350">
              <a:buFont typeface="+mj-lt"/>
              <a:buAutoNum type="arabicPeriod"/>
            </a:pPr>
            <a:r>
              <a:rPr lang="ar-IQ" sz="2400" b="1" dirty="0" smtClean="0"/>
              <a:t>استخدام الاطفاء </a:t>
            </a:r>
            <a:r>
              <a:rPr lang="ar-IQ" sz="2400" b="1" dirty="0" err="1" smtClean="0"/>
              <a:t>بالاضافة</a:t>
            </a:r>
            <a:r>
              <a:rPr lang="ar-IQ" sz="2400" b="1" dirty="0" smtClean="0"/>
              <a:t> الى تعزيز </a:t>
            </a:r>
            <a:r>
              <a:rPr lang="ar-IQ" sz="2400" b="1" dirty="0" err="1" smtClean="0"/>
              <a:t>السلوكات</a:t>
            </a:r>
            <a:r>
              <a:rPr lang="ar-IQ" sz="2400" b="1" dirty="0" smtClean="0"/>
              <a:t> البديلة المرغوبة سيؤدي الى اختفاء السلوك المشكل بشكل اسرع مقارنة مع استخدام الاطفاء لوحده،</a:t>
            </a:r>
          </a:p>
          <a:p>
            <a:pPr marL="0" indent="0">
              <a:buNone/>
            </a:pPr>
            <a:r>
              <a:rPr lang="ar-IQ" sz="2400" b="1" dirty="0" smtClean="0"/>
              <a:t>كما ان استخدام الاطفاء مع العقاب سيؤدي الى نفس النتيجة وهي اختفاء السلوك بشكل اسرع</a:t>
            </a:r>
          </a:p>
        </p:txBody>
      </p:sp>
    </p:spTree>
    <p:extLst>
      <p:ext uri="{BB962C8B-B14F-4D97-AF65-F5344CB8AC3E}">
        <p14:creationId xmlns:p14="http://schemas.microsoft.com/office/powerpoint/2010/main" val="2479189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ارشادات لزيادة فاعلية اجراء الاطفاء</a:t>
            </a:r>
            <a:endParaRPr lang="ar-IQ" dirty="0"/>
          </a:p>
        </p:txBody>
      </p:sp>
      <p:sp>
        <p:nvSpPr>
          <p:cNvPr id="3" name="عنصر نائب للمحتوى 2"/>
          <p:cNvSpPr>
            <a:spLocks noGrp="1"/>
          </p:cNvSpPr>
          <p:nvPr>
            <p:ph idx="1"/>
          </p:nvPr>
        </p:nvSpPr>
        <p:spPr>
          <a:xfrm>
            <a:off x="457200" y="1600200"/>
            <a:ext cx="8229600" cy="5069160"/>
          </a:xfrm>
        </p:spPr>
        <p:txBody>
          <a:bodyPr>
            <a:normAutofit fontScale="70000" lnSpcReduction="20000"/>
          </a:bodyPr>
          <a:lstStyle/>
          <a:p>
            <a:pPr marL="514350" indent="-514350">
              <a:buFont typeface="+mj-lt"/>
              <a:buAutoNum type="arabicPeriod"/>
            </a:pPr>
            <a:r>
              <a:rPr lang="ar-IQ" dirty="0" smtClean="0"/>
              <a:t> </a:t>
            </a:r>
            <a:r>
              <a:rPr lang="ar-IQ" sz="4000" dirty="0" smtClean="0"/>
              <a:t>الانتظام في تطبيق اجراء الاطفاء</a:t>
            </a:r>
          </a:p>
          <a:p>
            <a:pPr marL="514350" indent="-514350">
              <a:buFont typeface="+mj-lt"/>
              <a:buAutoNum type="arabicPeriod"/>
            </a:pPr>
            <a:r>
              <a:rPr lang="ar-IQ" sz="4000" dirty="0" smtClean="0"/>
              <a:t>اللغة البدنية الملائمة: فعند تطبيق الاطفاء تجنب الاحتكاك البصري  </a:t>
            </a:r>
            <a:r>
              <a:rPr lang="ar-IQ" sz="4000" dirty="0" err="1" smtClean="0"/>
              <a:t>بلطفل</a:t>
            </a:r>
            <a:r>
              <a:rPr lang="ar-IQ" sz="4000" dirty="0" smtClean="0"/>
              <a:t> والتفت بعيدا عنه حتى </a:t>
            </a:r>
            <a:r>
              <a:rPr lang="ar-IQ" sz="4000" dirty="0" err="1" smtClean="0"/>
              <a:t>لايرى</a:t>
            </a:r>
            <a:r>
              <a:rPr lang="ar-IQ" sz="4000" dirty="0" smtClean="0"/>
              <a:t> تعبيرات وجهك</a:t>
            </a:r>
          </a:p>
          <a:p>
            <a:pPr marL="514350" indent="-514350">
              <a:buFont typeface="+mj-lt"/>
              <a:buAutoNum type="arabicPeriod"/>
            </a:pPr>
            <a:r>
              <a:rPr lang="ar-IQ" sz="4000" dirty="0" smtClean="0"/>
              <a:t>ابعد نفسك عنه مكانيا ، حيث مجرد القرب البدني منه يعد تعزيزا للسلوك</a:t>
            </a:r>
          </a:p>
          <a:p>
            <a:pPr marL="514350" indent="-514350">
              <a:buFont typeface="+mj-lt"/>
              <a:buAutoNum type="arabicPeriod"/>
            </a:pPr>
            <a:r>
              <a:rPr lang="ar-IQ" sz="4000" dirty="0" smtClean="0"/>
              <a:t>احتفظ بتعبيرات وجهك محايدة </a:t>
            </a:r>
            <a:r>
              <a:rPr lang="ar-IQ" sz="4000" dirty="0" err="1" smtClean="0"/>
              <a:t>فاظهار</a:t>
            </a:r>
            <a:r>
              <a:rPr lang="ar-IQ" sz="4000" dirty="0" smtClean="0"/>
              <a:t> الغضب او وقوفك امامه مترقبا ان ينهي تصرفاته يفسد الاطفاء المنظم </a:t>
            </a:r>
            <a:r>
              <a:rPr lang="ar-IQ" sz="4000" dirty="0" err="1" smtClean="0"/>
              <a:t>لانها</a:t>
            </a:r>
            <a:r>
              <a:rPr lang="ar-IQ" sz="4000" dirty="0" smtClean="0"/>
              <a:t> </a:t>
            </a:r>
            <a:r>
              <a:rPr lang="ar-IQ" sz="4000" dirty="0" err="1" smtClean="0"/>
              <a:t>تكافئالطفل</a:t>
            </a:r>
            <a:r>
              <a:rPr lang="ar-IQ" sz="4000" dirty="0" smtClean="0"/>
              <a:t> بالانتباه </a:t>
            </a:r>
            <a:r>
              <a:rPr lang="ar-IQ" sz="4000" dirty="0" err="1" smtClean="0"/>
              <a:t>لاخطائه</a:t>
            </a:r>
            <a:endParaRPr lang="ar-IQ" sz="4000" dirty="0" smtClean="0"/>
          </a:p>
          <a:p>
            <a:pPr marL="514350" indent="-514350">
              <a:buFont typeface="+mj-lt"/>
              <a:buAutoNum type="arabicPeriod"/>
            </a:pPr>
            <a:r>
              <a:rPr lang="ar-IQ" sz="4000" dirty="0" smtClean="0"/>
              <a:t>خلال الاطفاء ينبغي </a:t>
            </a:r>
            <a:r>
              <a:rPr lang="ar-IQ" sz="4000" dirty="0" err="1" smtClean="0"/>
              <a:t>الاتدخلفي</a:t>
            </a:r>
            <a:r>
              <a:rPr lang="ar-IQ" sz="4000" dirty="0" smtClean="0"/>
              <a:t> حوار او جدال مع الطفل </a:t>
            </a:r>
          </a:p>
          <a:p>
            <a:pPr marL="514350" indent="-514350">
              <a:buFont typeface="+mj-lt"/>
              <a:buAutoNum type="arabicPeriod"/>
            </a:pPr>
            <a:r>
              <a:rPr lang="ar-IQ" sz="4000" dirty="0" smtClean="0"/>
              <a:t>يجب ان يكون الاطفاء فوريا اي حالما يصدر السلوك غير المرغوب</a:t>
            </a:r>
          </a:p>
          <a:p>
            <a:pPr marL="514350" indent="-514350">
              <a:buFont typeface="+mj-lt"/>
              <a:buAutoNum type="arabicPeriod"/>
            </a:pPr>
            <a:r>
              <a:rPr lang="ar-IQ" sz="4000" dirty="0" smtClean="0"/>
              <a:t>من المهم ان تتجاهل السلوك </a:t>
            </a:r>
            <a:r>
              <a:rPr lang="ar-IQ" sz="4000" dirty="0" err="1" smtClean="0"/>
              <a:t>ولاتتجاهل</a:t>
            </a:r>
            <a:r>
              <a:rPr lang="ar-IQ" sz="4000" dirty="0" smtClean="0"/>
              <a:t> الشخص ويتطلب ذلك تعزيز الطفل ايجابيا حالما يتوقف السلوك الخاطئ</a:t>
            </a:r>
            <a:endParaRPr lang="ar-IQ" sz="4000" dirty="0"/>
          </a:p>
        </p:txBody>
      </p:sp>
    </p:spTree>
    <p:extLst>
      <p:ext uri="{BB962C8B-B14F-4D97-AF65-F5344CB8AC3E}">
        <p14:creationId xmlns:p14="http://schemas.microsoft.com/office/powerpoint/2010/main" val="113574614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خامسا: التعزيز التفاضلي للتناقص التدريجي</a:t>
            </a:r>
            <a:endParaRPr lang="ar-IQ" dirty="0"/>
          </a:p>
        </p:txBody>
      </p:sp>
      <p:sp>
        <p:nvSpPr>
          <p:cNvPr id="3" name="عنصر نائب للمحتوى 2"/>
          <p:cNvSpPr>
            <a:spLocks noGrp="1"/>
          </p:cNvSpPr>
          <p:nvPr>
            <p:ph idx="1"/>
          </p:nvPr>
        </p:nvSpPr>
        <p:spPr/>
        <p:txBody>
          <a:bodyPr>
            <a:normAutofit fontScale="85000" lnSpcReduction="20000"/>
          </a:bodyPr>
          <a:lstStyle/>
          <a:p>
            <a:r>
              <a:rPr lang="ar-IQ" dirty="0" smtClean="0"/>
              <a:t>تتطلب الاجراءات في هذه الحالة تطبيقات تفاضلية للتعزيز عند حدوث السلك غير المرغوب او المرغوب وهذا يتطلب وجود </a:t>
            </a:r>
            <a:r>
              <a:rPr lang="ar-IQ" dirty="0" err="1" smtClean="0"/>
              <a:t>معيير</a:t>
            </a:r>
            <a:r>
              <a:rPr lang="ar-IQ" dirty="0" smtClean="0"/>
              <a:t> تفسر وتصف السلوك غير </a:t>
            </a:r>
            <a:r>
              <a:rPr lang="ar-IQ" dirty="0" err="1" smtClean="0"/>
              <a:t>المرغوباو</a:t>
            </a:r>
            <a:r>
              <a:rPr lang="ar-IQ" dirty="0" smtClean="0"/>
              <a:t> السلوك المرغوب ،فالسماح للسلوك غير المرغوب بالحدوث بمعدلات محددة له مزاياه غير الموجدة في الاجراءات الاخرى</a:t>
            </a:r>
          </a:p>
          <a:p>
            <a:r>
              <a:rPr lang="ar-IQ" dirty="0" smtClean="0"/>
              <a:t>مثال</a:t>
            </a:r>
          </a:p>
          <a:p>
            <a:pPr marL="0" indent="0">
              <a:buNone/>
            </a:pPr>
            <a:r>
              <a:rPr lang="ar-IQ" dirty="0" smtClean="0"/>
              <a:t>بيتر طالب في الصف السابع يدرس في مدرسة عامة في مدينة ما </a:t>
            </a:r>
            <a:r>
              <a:rPr lang="ar-IQ" dirty="0" err="1" smtClean="0"/>
              <a:t>ولانه</a:t>
            </a:r>
            <a:r>
              <a:rPr lang="ar-IQ" dirty="0" smtClean="0"/>
              <a:t> يعاني من متلازمة </a:t>
            </a:r>
            <a:r>
              <a:rPr lang="ar-IQ" dirty="0" err="1" smtClean="0"/>
              <a:t>اسبرجر</a:t>
            </a:r>
            <a:r>
              <a:rPr lang="ar-IQ" dirty="0" smtClean="0"/>
              <a:t> فقد تم تعديل المنهاج للسماح له بالمشاركة في حصص الرياضيات وعندما يدخل الى غرفة الصف يتجول حول الغرفة </a:t>
            </a:r>
            <a:r>
              <a:rPr lang="ar-IQ" dirty="0" err="1" smtClean="0"/>
              <a:t>ويلمساشياء</a:t>
            </a:r>
            <a:r>
              <a:rPr lang="ar-IQ" dirty="0" smtClean="0"/>
              <a:t> مختلفة مما يزعج الطلبة وهو يمشي في الغرفة لفترة تصل الى 15 دقيقة قبل ان يجلس وعندما يجلس فانه يكون منتبها جدا ويسجل ملاحظات جيدة</a:t>
            </a:r>
            <a:endParaRPr lang="ar-IQ" dirty="0"/>
          </a:p>
        </p:txBody>
      </p:sp>
    </p:spTree>
    <p:extLst>
      <p:ext uri="{BB962C8B-B14F-4D97-AF65-F5344CB8AC3E}">
        <p14:creationId xmlns:p14="http://schemas.microsoft.com/office/powerpoint/2010/main" val="426870060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err="1" smtClean="0"/>
              <a:t>ماهو</a:t>
            </a:r>
            <a:r>
              <a:rPr lang="ar-IQ" dirty="0" smtClean="0"/>
              <a:t> التعزيز </a:t>
            </a:r>
            <a:r>
              <a:rPr lang="ar-IQ" dirty="0"/>
              <a:t>التفاضلي للتناقص التدريجي</a:t>
            </a:r>
          </a:p>
        </p:txBody>
      </p:sp>
      <p:sp>
        <p:nvSpPr>
          <p:cNvPr id="3" name="عنصر نائب للمحتوى 2"/>
          <p:cNvSpPr>
            <a:spLocks noGrp="1"/>
          </p:cNvSpPr>
          <p:nvPr>
            <p:ph idx="1"/>
          </p:nvPr>
        </p:nvSpPr>
        <p:spPr/>
        <p:txBody>
          <a:bodyPr>
            <a:normAutofit fontScale="85000" lnSpcReduction="20000"/>
          </a:bodyPr>
          <a:lstStyle/>
          <a:p>
            <a:r>
              <a:rPr lang="ar-IQ" dirty="0" smtClean="0"/>
              <a:t>يتطلب هذا النوع من التعزيز جدولا يعطى من خلاله المعزز فترة زمنية محددة حيث يحدث السلوك المستهدف عندها وتستخدم لتقليل معدلات السلوك المرتفعة بشكل تدريجي، وهكذا يقدم التعزيز فقط عندما يكون عدد الاستجابات خلال فترة </a:t>
            </a:r>
            <a:r>
              <a:rPr lang="ar-IQ" dirty="0" err="1" smtClean="0"/>
              <a:t>ازمنية</a:t>
            </a:r>
            <a:r>
              <a:rPr lang="ar-IQ" dirty="0" smtClean="0"/>
              <a:t> معينة اقل من مستوى محدد  وفي هذا المثال </a:t>
            </a:r>
            <a:r>
              <a:rPr lang="ar-IQ" u="sng" dirty="0" smtClean="0">
                <a:solidFill>
                  <a:srgbClr val="FF0000"/>
                </a:solidFill>
              </a:rPr>
              <a:t>تجوال الطفل  </a:t>
            </a:r>
            <a:r>
              <a:rPr lang="ar-IQ" dirty="0" smtClean="0"/>
              <a:t>في الحصة هو السلوك </a:t>
            </a:r>
            <a:r>
              <a:rPr lang="ar-IQ" dirty="0" err="1" smtClean="0"/>
              <a:t>غيرالمرغوب</a:t>
            </a:r>
            <a:r>
              <a:rPr lang="ar-IQ" dirty="0" smtClean="0"/>
              <a:t> ، لذا قام مدرسه بجمع معلومات حول هذه الظاهرة، واكتشف ان بيتر يجلس بعد 13 دقيقة في المعدل العام، لذا قرر استخدام اجراء تعزيزي فارقي حيث يعزز بيتر اذا جلس بعد ذ0 دقائق تدريجيا، وقام المدرس بتقليل هذه الفترة لمدة دقيقة واحدة تدريجيا، لذا فانه بعد 10 حصص كان بيتر يتلقى التعزيز اذا جلس خلال 3 </a:t>
            </a:r>
            <a:r>
              <a:rPr lang="ar-IQ" dirty="0" err="1" smtClean="0"/>
              <a:t>دقايق</a:t>
            </a:r>
            <a:r>
              <a:rPr lang="ar-IQ" dirty="0" smtClean="0"/>
              <a:t> الوضع الطبيعي بالنسبة </a:t>
            </a:r>
            <a:r>
              <a:rPr lang="ar-IQ" dirty="0" err="1" smtClean="0"/>
              <a:t>للاخرين</a:t>
            </a:r>
            <a:r>
              <a:rPr lang="ar-IQ" dirty="0" smtClean="0"/>
              <a:t>،</a:t>
            </a:r>
          </a:p>
          <a:p>
            <a:r>
              <a:rPr lang="ar-IQ" dirty="0" smtClean="0"/>
              <a:t>وقد يكون من المناسب توظيف اسلوب </a:t>
            </a:r>
            <a:r>
              <a:rPr lang="ar-IQ" dirty="0" err="1" smtClean="0"/>
              <a:t>اوتصميم</a:t>
            </a:r>
            <a:r>
              <a:rPr lang="ar-IQ" dirty="0" smtClean="0"/>
              <a:t> البحث ذو </a:t>
            </a:r>
            <a:r>
              <a:rPr lang="ar-IQ" dirty="0" err="1" smtClean="0"/>
              <a:t>المعاييرالمتغيرةخلال</a:t>
            </a:r>
            <a:r>
              <a:rPr lang="ar-IQ" dirty="0" smtClean="0"/>
              <a:t> تطبيق </a:t>
            </a:r>
            <a:r>
              <a:rPr lang="ar-IQ" dirty="0"/>
              <a:t>التعزيز التفاضلي للتناقص التدريجي</a:t>
            </a:r>
          </a:p>
        </p:txBody>
      </p:sp>
    </p:spTree>
    <p:extLst>
      <p:ext uri="{BB962C8B-B14F-4D97-AF65-F5344CB8AC3E}">
        <p14:creationId xmlns:p14="http://schemas.microsoft.com/office/powerpoint/2010/main" val="127885386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a:t>لزيادة فاعلية </a:t>
            </a:r>
            <a:r>
              <a:rPr lang="ar-IQ" dirty="0" smtClean="0"/>
              <a:t>اسلوب التعزيز </a:t>
            </a:r>
            <a:r>
              <a:rPr lang="ar-IQ" dirty="0"/>
              <a:t>التفاضلي للتناقص التدريجي</a:t>
            </a:r>
          </a:p>
        </p:txBody>
      </p:sp>
      <p:sp>
        <p:nvSpPr>
          <p:cNvPr id="3" name="عنصر نائب للمحتوى 2"/>
          <p:cNvSpPr>
            <a:spLocks noGrp="1"/>
          </p:cNvSpPr>
          <p:nvPr>
            <p:ph idx="1"/>
          </p:nvPr>
        </p:nvSpPr>
        <p:spPr>
          <a:xfrm>
            <a:off x="395536" y="1412776"/>
            <a:ext cx="8229600" cy="4525963"/>
          </a:xfrm>
        </p:spPr>
        <p:txBody>
          <a:bodyPr/>
          <a:lstStyle/>
          <a:p>
            <a:pPr marL="514350" indent="-514350">
              <a:buFont typeface="+mj-lt"/>
              <a:buAutoNum type="arabicPeriod"/>
            </a:pPr>
            <a:r>
              <a:rPr lang="ar-IQ" dirty="0" smtClean="0"/>
              <a:t>تعريف وتحديد السلوك غير المقبول الذي يراد تقليله او السلوك المرغوب المراد زيادة احتمالية حدوثه </a:t>
            </a:r>
          </a:p>
          <a:p>
            <a:pPr marL="514350" indent="-514350">
              <a:buFont typeface="+mj-lt"/>
              <a:buAutoNum type="arabicPeriod"/>
            </a:pPr>
            <a:r>
              <a:rPr lang="ar-IQ" dirty="0"/>
              <a:t> </a:t>
            </a:r>
            <a:r>
              <a:rPr lang="ar-IQ" dirty="0" smtClean="0"/>
              <a:t>تحديد طول الفترة الزمنية التي يفترض ان يصبح معدل حدوث السلوك المستهدف فيها منخفضا ، وذلك يعتمد على معدل حدوث السلوك قبل البدء بالمعالجة</a:t>
            </a:r>
          </a:p>
          <a:p>
            <a:pPr marL="514350" indent="-514350">
              <a:buFont typeface="+mj-lt"/>
              <a:buAutoNum type="arabicPeriod"/>
            </a:pPr>
            <a:r>
              <a:rPr lang="ar-IQ" dirty="0" smtClean="0"/>
              <a:t>مراقبة السلوك بتواصل اثناء تلك الفترة</a:t>
            </a:r>
          </a:p>
          <a:p>
            <a:pPr marL="514350" indent="-514350">
              <a:buFont typeface="+mj-lt"/>
              <a:buAutoNum type="arabicPeriod"/>
            </a:pPr>
            <a:r>
              <a:rPr lang="ar-IQ" dirty="0" smtClean="0"/>
              <a:t>تعزيز الفرد مباشرة بعد مرور تلك الفترة</a:t>
            </a:r>
          </a:p>
          <a:p>
            <a:pPr marL="514350" indent="-514350">
              <a:buFont typeface="+mj-lt"/>
              <a:buAutoNum type="arabicPeriod"/>
            </a:pPr>
            <a:endParaRPr lang="ar-IQ" dirty="0"/>
          </a:p>
        </p:txBody>
      </p:sp>
    </p:spTree>
    <p:extLst>
      <p:ext uri="{BB962C8B-B14F-4D97-AF65-F5344CB8AC3E}">
        <p14:creationId xmlns:p14="http://schemas.microsoft.com/office/powerpoint/2010/main" val="228749283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 </a:t>
            </a:r>
            <a:r>
              <a:rPr lang="ar-IQ" dirty="0"/>
              <a:t>التعزيز التفاضلي </a:t>
            </a:r>
            <a:r>
              <a:rPr lang="ar-IQ" dirty="0" smtClean="0"/>
              <a:t>للسلوك النقيض</a:t>
            </a:r>
            <a:endParaRPr lang="ar-IQ" dirty="0"/>
          </a:p>
        </p:txBody>
      </p:sp>
      <p:sp>
        <p:nvSpPr>
          <p:cNvPr id="3" name="عنصر نائب للمحتوى 2"/>
          <p:cNvSpPr>
            <a:spLocks noGrp="1"/>
          </p:cNvSpPr>
          <p:nvPr>
            <p:ph idx="1"/>
          </p:nvPr>
        </p:nvSpPr>
        <p:spPr/>
        <p:txBody>
          <a:bodyPr/>
          <a:lstStyle/>
          <a:p>
            <a:r>
              <a:rPr lang="ar-IQ" dirty="0" smtClean="0"/>
              <a:t>يقصد به تعزيز الفرد عند قيامه بسلوك نقيض للسلوك غير المقبول الذي يراد تقليله، والذي </a:t>
            </a:r>
            <a:r>
              <a:rPr lang="ar-IQ" dirty="0" err="1" smtClean="0"/>
              <a:t>لايمكن</a:t>
            </a:r>
            <a:r>
              <a:rPr lang="ar-IQ" dirty="0" smtClean="0"/>
              <a:t> حدوثه مع السلوك المستهدف </a:t>
            </a:r>
          </a:p>
          <a:p>
            <a:r>
              <a:rPr lang="ar-IQ" dirty="0" smtClean="0">
                <a:solidFill>
                  <a:srgbClr val="FF0000"/>
                </a:solidFill>
              </a:rPr>
              <a:t>مثال</a:t>
            </a:r>
          </a:p>
          <a:p>
            <a:r>
              <a:rPr lang="ar-IQ" dirty="0" smtClean="0">
                <a:solidFill>
                  <a:srgbClr val="FF0000"/>
                </a:solidFill>
              </a:rPr>
              <a:t>ان يعزز المعلم استئذان الطالب قبل الاجابة ويهمل اجابة الطالب بدون استئذان</a:t>
            </a:r>
            <a:endParaRPr lang="ar-IQ" dirty="0"/>
          </a:p>
        </p:txBody>
      </p:sp>
    </p:spTree>
    <p:extLst>
      <p:ext uri="{BB962C8B-B14F-4D97-AF65-F5344CB8AC3E}">
        <p14:creationId xmlns:p14="http://schemas.microsoft.com/office/powerpoint/2010/main" val="38974802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ويراعي المعالج عند استخدام التعزيز </a:t>
            </a:r>
            <a:r>
              <a:rPr lang="ar-IQ" dirty="0" err="1" smtClean="0"/>
              <a:t>الفارقي</a:t>
            </a:r>
            <a:r>
              <a:rPr lang="ar-IQ" dirty="0" smtClean="0"/>
              <a:t> للسلوك النقيض الامور </a:t>
            </a:r>
            <a:endParaRPr lang="ar-IQ" dirty="0"/>
          </a:p>
        </p:txBody>
      </p:sp>
      <p:sp>
        <p:nvSpPr>
          <p:cNvPr id="3" name="عنصر نائب للمحتوى 2"/>
          <p:cNvSpPr>
            <a:spLocks noGrp="1"/>
          </p:cNvSpPr>
          <p:nvPr>
            <p:ph idx="1"/>
          </p:nvPr>
        </p:nvSpPr>
        <p:spPr/>
        <p:txBody>
          <a:bodyPr/>
          <a:lstStyle/>
          <a:p>
            <a:r>
              <a:rPr lang="ar-IQ" dirty="0" smtClean="0"/>
              <a:t>ان يكون السلوك النقيض للسلوك المستهدف  سلوكا وظيفيا ، فتعزيز السلوك النقيض سيؤدي الى تقويته ونحن </a:t>
            </a:r>
            <a:r>
              <a:rPr lang="ar-IQ" dirty="0" err="1" smtClean="0"/>
              <a:t>لانريد</a:t>
            </a:r>
            <a:r>
              <a:rPr lang="ar-IQ" dirty="0" smtClean="0"/>
              <a:t> تقوية </a:t>
            </a:r>
            <a:r>
              <a:rPr lang="ar-IQ" dirty="0" err="1" smtClean="0"/>
              <a:t>سلوكات</a:t>
            </a:r>
            <a:r>
              <a:rPr lang="ar-IQ" dirty="0" smtClean="0"/>
              <a:t> غير مفيدة</a:t>
            </a:r>
          </a:p>
          <a:p>
            <a:r>
              <a:rPr lang="ar-IQ" dirty="0" smtClean="0"/>
              <a:t>يجب تحديد جدول التعزيز الذي سيتم استخدامه قبل البدء بعملية التعديل، ويجب تطبيق الاجراء بشكل منظم  </a:t>
            </a:r>
            <a:r>
              <a:rPr lang="ar-IQ" dirty="0" err="1" smtClean="0"/>
              <a:t>لاعشوائي</a:t>
            </a:r>
            <a:endParaRPr lang="ar-IQ" dirty="0"/>
          </a:p>
        </p:txBody>
      </p:sp>
    </p:spTree>
    <p:extLst>
      <p:ext uri="{BB962C8B-B14F-4D97-AF65-F5344CB8AC3E}">
        <p14:creationId xmlns:p14="http://schemas.microsoft.com/office/powerpoint/2010/main" val="41115236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التعزيز </a:t>
            </a:r>
            <a:r>
              <a:rPr lang="ar-IQ" dirty="0"/>
              <a:t>التفاضلي </a:t>
            </a:r>
            <a:r>
              <a:rPr lang="ar-IQ" dirty="0" smtClean="0"/>
              <a:t>لسلوك اخر وعوامل </a:t>
            </a:r>
            <a:r>
              <a:rPr lang="ar-IQ" dirty="0"/>
              <a:t>زيادة </a:t>
            </a:r>
            <a:r>
              <a:rPr lang="ar-IQ" dirty="0" smtClean="0"/>
              <a:t>فاعليته</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في بعض الاحيان يبدو غير مناسبا تقديم التعزيز في كل مرة يظهر فيها السلوك المرغوب ، وفي حقيقة الامر فان تعلم انجاز سلوك معين يتطلب اداء هذا السلوك في غياب التعزيز</a:t>
            </a:r>
          </a:p>
          <a:p>
            <a:r>
              <a:rPr lang="ar-IQ" dirty="0" smtClean="0"/>
              <a:t>يقصد </a:t>
            </a:r>
            <a:r>
              <a:rPr lang="ar-IQ" dirty="0"/>
              <a:t>ب التعزيز التفاضلي لسلوك اخر </a:t>
            </a:r>
            <a:r>
              <a:rPr lang="ar-IQ" dirty="0" smtClean="0"/>
              <a:t>، بالعمل على توفير التعزيز  الايجابي فقط اذا لم يظهر السلوك المستهدف لفترة زمنية محددة، لذا فان استخدام هذا التعزيز كحالة انعدام السلوك المستهدف </a:t>
            </a:r>
          </a:p>
          <a:p>
            <a:r>
              <a:rPr lang="ar-IQ" dirty="0" smtClean="0"/>
              <a:t>يعد هذا النوع من التعزيز من ابسط اجراءات تقليل السلوك</a:t>
            </a:r>
          </a:p>
          <a:p>
            <a:r>
              <a:rPr lang="ar-IQ" dirty="0" smtClean="0"/>
              <a:t>كل </a:t>
            </a:r>
            <a:r>
              <a:rPr lang="ar-IQ" dirty="0" err="1" smtClean="0"/>
              <a:t>ماعليك</a:t>
            </a:r>
            <a:r>
              <a:rPr lang="ar-IQ" dirty="0" smtClean="0"/>
              <a:t> فعله هو ان تعزز فيما اذا لم يظهر السلوك غير المرغوب خلال فترة زمنية محددة ، فاذا ظهر فان التعزيز </a:t>
            </a:r>
            <a:r>
              <a:rPr lang="ar-IQ" dirty="0" err="1" smtClean="0"/>
              <a:t>لايقدم</a:t>
            </a:r>
            <a:r>
              <a:rPr lang="ar-IQ" dirty="0" smtClean="0"/>
              <a:t>، اما اذا لم يظهر فان التعزيز يقدم في نهاية الفترة المحددة</a:t>
            </a:r>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smtClean="0"/>
          </a:p>
          <a:p>
            <a:endParaRPr lang="ar-IQ" dirty="0"/>
          </a:p>
          <a:p>
            <a:endParaRPr lang="ar-IQ" dirty="0"/>
          </a:p>
        </p:txBody>
      </p:sp>
    </p:spTree>
    <p:extLst>
      <p:ext uri="{BB962C8B-B14F-4D97-AF65-F5344CB8AC3E}">
        <p14:creationId xmlns:p14="http://schemas.microsoft.com/office/powerpoint/2010/main" val="148434483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مزايا التعزيز التفاضلي لسلوك اخر </a:t>
            </a:r>
          </a:p>
        </p:txBody>
      </p:sp>
      <p:sp>
        <p:nvSpPr>
          <p:cNvPr id="3" name="عنصر نائب للمحتوى 2"/>
          <p:cNvSpPr>
            <a:spLocks noGrp="1"/>
          </p:cNvSpPr>
          <p:nvPr>
            <p:ph idx="1"/>
          </p:nvPr>
        </p:nvSpPr>
        <p:spPr/>
        <p:txBody>
          <a:bodyPr>
            <a:normAutofit lnSpcReduction="10000"/>
          </a:bodyPr>
          <a:lstStyle/>
          <a:p>
            <a:pPr marL="514350" indent="-514350">
              <a:buFont typeface="+mj-lt"/>
              <a:buAutoNum type="arabicPeriod"/>
            </a:pPr>
            <a:r>
              <a:rPr lang="ar-IQ" dirty="0" smtClean="0"/>
              <a:t>يسهل على المعلمين استخدامه في غرفة الصف العادية</a:t>
            </a:r>
          </a:p>
          <a:p>
            <a:pPr marL="514350" indent="-514350">
              <a:buFont typeface="+mj-lt"/>
              <a:buAutoNum type="arabicPeriod"/>
            </a:pPr>
            <a:r>
              <a:rPr lang="ar-IQ" dirty="0" smtClean="0"/>
              <a:t>يتم العمل مباشرة مع السلوك غير المرغوب وذلك بتعزيز غيابه </a:t>
            </a:r>
          </a:p>
          <a:p>
            <a:pPr marL="0" indent="0">
              <a:buNone/>
            </a:pPr>
            <a:r>
              <a:rPr lang="ar-IQ" b="1" dirty="0" smtClean="0">
                <a:solidFill>
                  <a:srgbClr val="FF0000"/>
                </a:solidFill>
              </a:rPr>
              <a:t>عيوب هذا الاسلوب </a:t>
            </a:r>
          </a:p>
          <a:p>
            <a:pPr marL="514350" indent="-514350">
              <a:buFont typeface="+mj-lt"/>
              <a:buAutoNum type="arabicPeriod"/>
            </a:pPr>
            <a:r>
              <a:rPr lang="ar-IQ" dirty="0" smtClean="0"/>
              <a:t>هذا الاجراء غير مصمم لتعليم او لزيادة سلوك ملائم</a:t>
            </a:r>
          </a:p>
          <a:p>
            <a:pPr marL="514350" indent="-514350">
              <a:buFont typeface="+mj-lt"/>
              <a:buAutoNum type="arabicPeriod"/>
            </a:pPr>
            <a:r>
              <a:rPr lang="ar-IQ" dirty="0"/>
              <a:t>هذا </a:t>
            </a:r>
            <a:r>
              <a:rPr lang="ar-IQ" dirty="0" smtClean="0"/>
              <a:t>الاجراء يتضمن مخاطرة في تعزيز </a:t>
            </a:r>
            <a:r>
              <a:rPr lang="ar-IQ" dirty="0" err="1" smtClean="0"/>
              <a:t>سلوكات</a:t>
            </a:r>
            <a:r>
              <a:rPr lang="ar-IQ" dirty="0" smtClean="0"/>
              <a:t> غير مرغوبة لان التعزيز يقدم في نهاية فترة زمنية معينة لم يظهر فيها السلوك </a:t>
            </a:r>
            <a:r>
              <a:rPr lang="ar-IQ" dirty="0"/>
              <a:t>غير المرغوب </a:t>
            </a:r>
            <a:r>
              <a:rPr lang="ar-IQ" dirty="0" smtClean="0"/>
              <a:t> وهذا قد يؤدي الى الارتباط </a:t>
            </a:r>
            <a:r>
              <a:rPr lang="ar-IQ" dirty="0" err="1" smtClean="0"/>
              <a:t>بانماط</a:t>
            </a:r>
            <a:r>
              <a:rPr lang="ar-IQ" dirty="0" smtClean="0"/>
              <a:t> سلوكية </a:t>
            </a:r>
            <a:r>
              <a:rPr lang="ar-IQ" dirty="0"/>
              <a:t>غير </a:t>
            </a:r>
            <a:r>
              <a:rPr lang="ar-IQ" dirty="0" smtClean="0"/>
              <a:t>مرغوبة </a:t>
            </a:r>
          </a:p>
          <a:p>
            <a:pPr marL="514350" indent="-514350">
              <a:buFont typeface="+mj-lt"/>
              <a:buAutoNum type="arabicPeriod"/>
            </a:pPr>
            <a:endParaRPr lang="ar-IQ" dirty="0" smtClean="0"/>
          </a:p>
          <a:p>
            <a:pPr marL="0" indent="0">
              <a:buNone/>
            </a:pPr>
            <a:endParaRPr lang="ar-IQ" dirty="0" smtClean="0"/>
          </a:p>
          <a:p>
            <a:pPr marL="0" indent="0">
              <a:buNone/>
            </a:pPr>
            <a:endParaRPr lang="ar-IQ" b="1" dirty="0">
              <a:solidFill>
                <a:srgbClr val="FF0000"/>
              </a:solidFill>
            </a:endParaRPr>
          </a:p>
        </p:txBody>
      </p:sp>
    </p:spTree>
    <p:extLst>
      <p:ext uri="{BB962C8B-B14F-4D97-AF65-F5344CB8AC3E}">
        <p14:creationId xmlns:p14="http://schemas.microsoft.com/office/powerpoint/2010/main" val="1290833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SA" dirty="0"/>
              <a:t>ويرى الخطيب ان العقاب عبارة عن اجراء يؤدي الى تقليل احتمال حدوث السلوك في المستقبل في المواقف المماثلة0</a:t>
            </a:r>
            <a:endParaRPr lang="en-US" dirty="0"/>
          </a:p>
          <a:p>
            <a:endParaRPr lang="ar-IQ" dirty="0"/>
          </a:p>
          <a:p>
            <a:r>
              <a:rPr lang="ar-IQ" dirty="0" smtClean="0"/>
              <a:t>اما نشواتي فيرى ان العقاب هو المثير الذي يؤدي الى اضعاف او كف بعض </a:t>
            </a:r>
            <a:r>
              <a:rPr lang="ar-IQ" dirty="0" err="1" smtClean="0"/>
              <a:t>الانماطالسلوكية</a:t>
            </a:r>
            <a:r>
              <a:rPr lang="ar-IQ" dirty="0" smtClean="0"/>
              <a:t>، وذلك اما بتطبيق مثيرات منفرة او بحذف مثيرات مقبولة فيها معززات </a:t>
            </a:r>
            <a:r>
              <a:rPr lang="ar-IQ" dirty="0" err="1" smtClean="0"/>
              <a:t>ايجابيةمن</a:t>
            </a:r>
            <a:r>
              <a:rPr lang="ar-IQ" dirty="0" smtClean="0"/>
              <a:t> السياق السلوكي بحيث ينزع السلوك موضع الاهتمام الى الزوال</a:t>
            </a:r>
            <a:endParaRPr lang="ar-IQ" dirty="0"/>
          </a:p>
        </p:txBody>
      </p:sp>
    </p:spTree>
    <p:extLst>
      <p:ext uri="{BB962C8B-B14F-4D97-AF65-F5344CB8AC3E}">
        <p14:creationId xmlns:p14="http://schemas.microsoft.com/office/powerpoint/2010/main" val="14746206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الخطوات العامة لزيادة فاعلية هذا الاجراء</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تحديد وتعريف السلوك غير المقبول المراد الحد منه</a:t>
            </a:r>
          </a:p>
          <a:p>
            <a:pPr marL="514350" indent="-514350">
              <a:buFont typeface="+mj-lt"/>
              <a:buAutoNum type="arabicPeriod"/>
            </a:pPr>
            <a:r>
              <a:rPr lang="ar-IQ" dirty="0" smtClean="0"/>
              <a:t>تحديد فترة زمنية يفترض عدم حدوث السلوك </a:t>
            </a:r>
            <a:r>
              <a:rPr lang="ar-IQ" dirty="0"/>
              <a:t>غير المقبول </a:t>
            </a:r>
            <a:endParaRPr lang="ar-IQ" dirty="0" smtClean="0"/>
          </a:p>
          <a:p>
            <a:pPr marL="514350" indent="-514350">
              <a:buFont typeface="+mj-lt"/>
              <a:buAutoNum type="arabicPeriod"/>
            </a:pPr>
            <a:r>
              <a:rPr lang="ar-IQ" dirty="0" smtClean="0"/>
              <a:t>ملاحظة السلوك اثناء تلك الفترة الزمنية بتواصل</a:t>
            </a:r>
          </a:p>
          <a:p>
            <a:pPr marL="514350" indent="-514350">
              <a:buFont typeface="+mj-lt"/>
              <a:buAutoNum type="arabicPeriod"/>
            </a:pPr>
            <a:r>
              <a:rPr lang="ar-IQ" dirty="0" smtClean="0"/>
              <a:t>تعزيز الفرد بعد مرور تلك الفترة اذا لم يحدث السلوك المستهدف اثنائها</a:t>
            </a:r>
            <a:endParaRPr lang="ar-IQ" dirty="0"/>
          </a:p>
        </p:txBody>
      </p:sp>
    </p:spTree>
    <p:extLst>
      <p:ext uri="{BB962C8B-B14F-4D97-AF65-F5344CB8AC3E}">
        <p14:creationId xmlns:p14="http://schemas.microsoft.com/office/powerpoint/2010/main" val="23325575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لعبة السلوك الجيد وعوامل زيادة فاعليته</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هناك مشكلة في تحديد السلوك الجيد وذلك لاختلاف المعايير او المحددات التي تحكم بها على السلوك من مجتمع </a:t>
            </a:r>
            <a:r>
              <a:rPr lang="ar-IQ" dirty="0" err="1" smtClean="0"/>
              <a:t>لاخر</a:t>
            </a:r>
            <a:endParaRPr lang="ar-IQ" dirty="0" smtClean="0"/>
          </a:p>
          <a:p>
            <a:r>
              <a:rPr lang="ar-IQ" dirty="0" smtClean="0"/>
              <a:t>وهناك محددات للسلوك الجيد والمقبول منها</a:t>
            </a:r>
          </a:p>
          <a:p>
            <a:pPr marL="514350" indent="-514350">
              <a:buFont typeface="+mj-lt"/>
              <a:buAutoNum type="arabicPeriod"/>
            </a:pPr>
            <a:r>
              <a:rPr lang="ar-IQ" dirty="0"/>
              <a:t> </a:t>
            </a:r>
            <a:r>
              <a:rPr lang="ar-IQ" dirty="0" smtClean="0"/>
              <a:t>الفاعلية</a:t>
            </a:r>
          </a:p>
          <a:p>
            <a:pPr marL="514350" indent="-514350">
              <a:buFont typeface="+mj-lt"/>
              <a:buAutoNum type="arabicPeriod"/>
            </a:pPr>
            <a:r>
              <a:rPr lang="ar-IQ" dirty="0" smtClean="0"/>
              <a:t>الكفاءة</a:t>
            </a:r>
          </a:p>
          <a:p>
            <a:pPr marL="514350" indent="-514350">
              <a:buFont typeface="+mj-lt"/>
              <a:buAutoNum type="arabicPeriod"/>
            </a:pPr>
            <a:r>
              <a:rPr lang="ar-IQ" dirty="0" smtClean="0"/>
              <a:t>الملائمة</a:t>
            </a:r>
          </a:p>
          <a:p>
            <a:pPr marL="514350" indent="-514350">
              <a:buFont typeface="+mj-lt"/>
              <a:buAutoNum type="arabicPeriod"/>
            </a:pPr>
            <a:r>
              <a:rPr lang="ar-IQ" dirty="0" smtClean="0"/>
              <a:t>المرونة</a:t>
            </a:r>
          </a:p>
          <a:p>
            <a:pPr marL="514350" indent="-514350">
              <a:buFont typeface="+mj-lt"/>
              <a:buAutoNum type="arabicPeriod"/>
            </a:pPr>
            <a:r>
              <a:rPr lang="ar-IQ" dirty="0" smtClean="0"/>
              <a:t>القدرة على التواصل الاجتماعي</a:t>
            </a:r>
          </a:p>
          <a:p>
            <a:pPr marL="514350" indent="-514350">
              <a:buFont typeface="+mj-lt"/>
              <a:buAutoNum type="arabicPeriod"/>
            </a:pPr>
            <a:r>
              <a:rPr lang="ar-IQ" dirty="0" smtClean="0"/>
              <a:t>تقدير الذات</a:t>
            </a:r>
            <a:endParaRPr lang="ar-IQ" dirty="0"/>
          </a:p>
        </p:txBody>
      </p:sp>
    </p:spTree>
    <p:extLst>
      <p:ext uri="{BB962C8B-B14F-4D97-AF65-F5344CB8AC3E}">
        <p14:creationId xmlns:p14="http://schemas.microsoft.com/office/powerpoint/2010/main" val="24537573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وللمحافظة على السلوكيات الجيدة وزيادة فاعليتها لابد من اتباع بعض </a:t>
            </a:r>
            <a:r>
              <a:rPr lang="ar-IQ" dirty="0" err="1" smtClean="0"/>
              <a:t>الستراتيجياتمنها</a:t>
            </a:r>
            <a:r>
              <a:rPr lang="ar-IQ" dirty="0" smtClean="0"/>
              <a:t/>
            </a:r>
            <a:br>
              <a:rPr lang="ar-IQ" dirty="0" smtClean="0"/>
            </a:b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 تعزيز الاعمال الايجابية</a:t>
            </a:r>
          </a:p>
          <a:p>
            <a:pPr marL="514350" indent="-514350">
              <a:buFont typeface="+mj-lt"/>
              <a:buAutoNum type="arabicPeriod"/>
            </a:pPr>
            <a:r>
              <a:rPr lang="ar-IQ" dirty="0" smtClean="0"/>
              <a:t>اظهار التعبيرات تدل على المحبة والرضا عن سلوكه</a:t>
            </a:r>
          </a:p>
          <a:p>
            <a:pPr marL="514350" indent="-514350">
              <a:buFont typeface="+mj-lt"/>
              <a:buAutoNum type="arabicPeriod"/>
            </a:pPr>
            <a:r>
              <a:rPr lang="ar-IQ" dirty="0" smtClean="0"/>
              <a:t>اشعار الطفل بالاستحسان عند انجازه عمل جيد</a:t>
            </a:r>
          </a:p>
          <a:p>
            <a:pPr marL="514350" indent="-514350">
              <a:buFont typeface="+mj-lt"/>
              <a:buAutoNum type="arabicPeriod"/>
            </a:pPr>
            <a:r>
              <a:rPr lang="ar-IQ" dirty="0" smtClean="0"/>
              <a:t>تجاهل السلوكيات السلبية قدر الامكان</a:t>
            </a:r>
          </a:p>
          <a:p>
            <a:pPr marL="514350" indent="-514350">
              <a:buFont typeface="+mj-lt"/>
              <a:buAutoNum type="arabicPeriod"/>
            </a:pPr>
            <a:r>
              <a:rPr lang="ar-IQ" dirty="0" smtClean="0"/>
              <a:t>عدم تعريض الطفل لمسؤوليات اكبر من عمره</a:t>
            </a:r>
          </a:p>
          <a:p>
            <a:pPr marL="514350" indent="-514350">
              <a:buFont typeface="+mj-lt"/>
              <a:buAutoNum type="arabicPeriod"/>
            </a:pPr>
            <a:r>
              <a:rPr lang="ar-IQ" dirty="0" smtClean="0"/>
              <a:t>تنمية الثقة  بالذات لدى الطفل وذلك بذكر </a:t>
            </a:r>
            <a:r>
              <a:rPr lang="ar-IQ" dirty="0" err="1" smtClean="0"/>
              <a:t>السلوكات</a:t>
            </a:r>
            <a:r>
              <a:rPr lang="ar-IQ" dirty="0" smtClean="0"/>
              <a:t> الجيدة وعدم تذكيره </a:t>
            </a:r>
            <a:r>
              <a:rPr lang="ar-IQ" dirty="0" err="1" smtClean="0"/>
              <a:t>بالسلوكات</a:t>
            </a:r>
            <a:r>
              <a:rPr lang="ar-IQ" dirty="0" smtClean="0"/>
              <a:t> السلبية</a:t>
            </a:r>
            <a:endParaRPr lang="ar-IQ" dirty="0"/>
          </a:p>
        </p:txBody>
      </p:sp>
    </p:spTree>
    <p:extLst>
      <p:ext uri="{BB962C8B-B14F-4D97-AF65-F5344CB8AC3E}">
        <p14:creationId xmlns:p14="http://schemas.microsoft.com/office/powerpoint/2010/main" val="7876606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تكلفة الاستجابة</a:t>
            </a:r>
            <a:endParaRPr lang="ar-IQ" b="1" dirty="0">
              <a:solidFill>
                <a:srgbClr val="FF0000"/>
              </a:solidFill>
            </a:endParaRPr>
          </a:p>
        </p:txBody>
      </p:sp>
      <p:sp>
        <p:nvSpPr>
          <p:cNvPr id="3" name="عنصر نائب للمحتوى 2"/>
          <p:cNvSpPr>
            <a:spLocks noGrp="1"/>
          </p:cNvSpPr>
          <p:nvPr>
            <p:ph idx="1"/>
          </p:nvPr>
        </p:nvSpPr>
        <p:spPr/>
        <p:txBody>
          <a:bodyPr/>
          <a:lstStyle/>
          <a:p>
            <a:r>
              <a:rPr lang="ar-IQ" dirty="0" smtClean="0"/>
              <a:t>يعد هذا الاسلوب من بدائل العقاب التي تسهم في التخلص من السلوك غير المرغوب</a:t>
            </a:r>
          </a:p>
          <a:p>
            <a:r>
              <a:rPr lang="ar-IQ" dirty="0" smtClean="0"/>
              <a:t>ويبدو من خلال اسم هذا الاجراء ان  السلوك غير المقبول سيكلف الشخص خسارة شيء ما </a:t>
            </a:r>
          </a:p>
          <a:p>
            <a:r>
              <a:rPr lang="ar-IQ" dirty="0" smtClean="0"/>
              <a:t>مثال</a:t>
            </a:r>
          </a:p>
          <a:p>
            <a:r>
              <a:rPr lang="ar-IQ" dirty="0" smtClean="0"/>
              <a:t>مخالفة تعليمات المرور يكلف صاحبها دفع مبلغ من المال</a:t>
            </a:r>
            <a:endParaRPr lang="ar-IQ" dirty="0"/>
          </a:p>
        </p:txBody>
      </p:sp>
    </p:spTree>
    <p:extLst>
      <p:ext uri="{BB962C8B-B14F-4D97-AF65-F5344CB8AC3E}">
        <p14:creationId xmlns:p14="http://schemas.microsoft.com/office/powerpoint/2010/main" val="73446443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620688"/>
            <a:ext cx="8229600" cy="5505475"/>
          </a:xfrm>
        </p:spPr>
        <p:txBody>
          <a:bodyPr>
            <a:normAutofit fontScale="85000" lnSpcReduction="20000"/>
          </a:bodyPr>
          <a:lstStyle/>
          <a:p>
            <a:r>
              <a:rPr lang="ar-IQ" dirty="0" smtClean="0"/>
              <a:t>تعرف تكلفة الاستجابة على انها الاجراء السلوكي الذي يشتمل على فقدان  الفرد جزء من المعززات التي لديه نتيجة لتأديته السلوك غير </a:t>
            </a:r>
            <a:r>
              <a:rPr lang="ar-IQ" dirty="0" err="1" smtClean="0"/>
              <a:t>المرغوبمما</a:t>
            </a:r>
            <a:r>
              <a:rPr lang="ar-IQ" dirty="0" smtClean="0"/>
              <a:t> سيؤدي الى تقليل او ايقاف ذلك السلوك </a:t>
            </a:r>
          </a:p>
          <a:p>
            <a:r>
              <a:rPr lang="ar-IQ" dirty="0" smtClean="0"/>
              <a:t>وغالبا </a:t>
            </a:r>
            <a:r>
              <a:rPr lang="ar-IQ" dirty="0" err="1" smtClean="0"/>
              <a:t>مايسمى</a:t>
            </a:r>
            <a:r>
              <a:rPr lang="ar-IQ" dirty="0" smtClean="0"/>
              <a:t> هذا الاجراء بالغرامة</a:t>
            </a:r>
          </a:p>
          <a:p>
            <a:r>
              <a:rPr lang="ar-IQ" dirty="0" smtClean="0"/>
              <a:t>فحرمان الفرد من جزء من المعززات التي بحوزته هو شكل من اشكال العقاب </a:t>
            </a:r>
          </a:p>
          <a:p>
            <a:r>
              <a:rPr lang="ar-IQ" dirty="0" smtClean="0"/>
              <a:t>وهناك طريقتين لاستخدام هذا الاسلوب:</a:t>
            </a:r>
          </a:p>
          <a:p>
            <a:r>
              <a:rPr lang="ar-IQ" dirty="0" smtClean="0"/>
              <a:t>الاولى: يحصل الفرد على كمية من المعززات عند </a:t>
            </a:r>
            <a:r>
              <a:rPr lang="ar-IQ" dirty="0" err="1" smtClean="0"/>
              <a:t>تاديته</a:t>
            </a:r>
            <a:r>
              <a:rPr lang="ar-IQ" dirty="0" smtClean="0"/>
              <a:t> للسلوك المقبول ويفقد كمية معينة منها عند تأديته للسلوك غير المقبول </a:t>
            </a:r>
          </a:p>
          <a:p>
            <a:r>
              <a:rPr lang="ar-IQ" dirty="0" smtClean="0"/>
              <a:t>الطريقة الثانية: يمنح المعالج الفرد كمية من المعززات المجانية عند بدء البرنامج ويطلب منه ان يحافظ على اكبر قدر ممكن من المعززات وذلك بالامتناع عن القيام بالسلوك غير المقبول ، </a:t>
            </a:r>
          </a:p>
          <a:p>
            <a:r>
              <a:rPr lang="ar-IQ" dirty="0" smtClean="0"/>
              <a:t>فاذا حدث لسلوك </a:t>
            </a:r>
            <a:r>
              <a:rPr lang="ar-IQ" dirty="0"/>
              <a:t>غير المقبول </a:t>
            </a:r>
            <a:r>
              <a:rPr lang="ar-IQ" dirty="0" smtClean="0"/>
              <a:t>يفقد الفرد كمية معينة من </a:t>
            </a:r>
            <a:r>
              <a:rPr lang="ar-IQ" dirty="0"/>
              <a:t>المعززات </a:t>
            </a:r>
            <a:r>
              <a:rPr lang="ar-IQ" dirty="0" smtClean="0"/>
              <a:t>يتم تحديدها قبل البدء بتطبيق البرنامج </a:t>
            </a:r>
            <a:endParaRPr lang="ar-IQ" dirty="0"/>
          </a:p>
        </p:txBody>
      </p:sp>
    </p:spTree>
    <p:extLst>
      <p:ext uri="{BB962C8B-B14F-4D97-AF65-F5344CB8AC3E}">
        <p14:creationId xmlns:p14="http://schemas.microsoft.com/office/powerpoint/2010/main" val="3308800125"/>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الامور التي يجب مراعاتها </a:t>
            </a:r>
            <a:r>
              <a:rPr lang="ar-IQ" dirty="0" err="1" smtClean="0"/>
              <a:t>لزيدة</a:t>
            </a:r>
            <a:r>
              <a:rPr lang="ar-IQ" dirty="0" smtClean="0"/>
              <a:t> فاعلية تكلفة الاجابة</a:t>
            </a:r>
            <a:endParaRPr lang="ar-IQ" dirty="0"/>
          </a:p>
        </p:txBody>
      </p:sp>
      <p:sp>
        <p:nvSpPr>
          <p:cNvPr id="3" name="عنصر نائب للمحتوى 2"/>
          <p:cNvSpPr>
            <a:spLocks noGrp="1"/>
          </p:cNvSpPr>
          <p:nvPr>
            <p:ph idx="1"/>
          </p:nvPr>
        </p:nvSpPr>
        <p:spPr>
          <a:xfrm>
            <a:off x="457200" y="1600200"/>
            <a:ext cx="8229600" cy="4997152"/>
          </a:xfrm>
        </p:spPr>
        <p:txBody>
          <a:bodyPr>
            <a:normAutofit fontScale="85000" lnSpcReduction="20000"/>
          </a:bodyPr>
          <a:lstStyle/>
          <a:p>
            <a:r>
              <a:rPr lang="ar-IQ" dirty="0" smtClean="0"/>
              <a:t>توضيح الاجراء للفرد قبل البدء بتطبيقه مما يزيد من تقبله له</a:t>
            </a:r>
          </a:p>
          <a:p>
            <a:r>
              <a:rPr lang="ar-IQ" dirty="0" smtClean="0"/>
              <a:t>يجب تحديد السلوك وتعريفه وبيان كمية </a:t>
            </a:r>
            <a:r>
              <a:rPr lang="ar-IQ" dirty="0" err="1" smtClean="0"/>
              <a:t>التعزيزالتي</a:t>
            </a:r>
            <a:r>
              <a:rPr lang="ar-IQ" dirty="0" smtClean="0"/>
              <a:t> سيفقدها الفرد عند </a:t>
            </a:r>
            <a:r>
              <a:rPr lang="ar-IQ" dirty="0" err="1" smtClean="0"/>
              <a:t>تادية</a:t>
            </a:r>
            <a:r>
              <a:rPr lang="ar-IQ" dirty="0" smtClean="0"/>
              <a:t> السلوك غير المقبول</a:t>
            </a:r>
          </a:p>
          <a:p>
            <a:r>
              <a:rPr lang="ar-IQ" dirty="0" smtClean="0"/>
              <a:t>يجب تعزيز </a:t>
            </a:r>
            <a:r>
              <a:rPr lang="ar-IQ" dirty="0" err="1" smtClean="0"/>
              <a:t>السلوكات</a:t>
            </a:r>
            <a:r>
              <a:rPr lang="ar-IQ" dirty="0" smtClean="0"/>
              <a:t> المقبولة </a:t>
            </a:r>
            <a:r>
              <a:rPr lang="ar-IQ" dirty="0" err="1" smtClean="0"/>
              <a:t>بلاضافة</a:t>
            </a:r>
            <a:r>
              <a:rPr lang="ar-IQ" dirty="0" smtClean="0"/>
              <a:t> الى معاقبة السلوك غير المرغوب</a:t>
            </a:r>
          </a:p>
          <a:p>
            <a:r>
              <a:rPr lang="ar-IQ" dirty="0" smtClean="0"/>
              <a:t>يجب توضيح اسباب فقدان المعززات للفرد مباشرة </a:t>
            </a:r>
          </a:p>
          <a:p>
            <a:r>
              <a:rPr lang="ar-IQ" dirty="0" smtClean="0"/>
              <a:t>يجب تطبيق الاجراء في كل مرة يحدث فيها السلوك غير </a:t>
            </a:r>
            <a:r>
              <a:rPr lang="ar-IQ" dirty="0" err="1" smtClean="0"/>
              <a:t>المرغوبمباشرة</a:t>
            </a:r>
            <a:r>
              <a:rPr lang="ar-IQ" dirty="0" smtClean="0"/>
              <a:t> وعدم تطبيق الاجراء في بعض الحالات فقط</a:t>
            </a:r>
          </a:p>
          <a:p>
            <a:r>
              <a:rPr lang="ar-IQ" dirty="0" smtClean="0"/>
              <a:t>عدم زيادة قيمة الغرامة تدريجيا لان ذلك يعود الفرد على الزيادة ويفقد الاجراء فاعليته</a:t>
            </a:r>
          </a:p>
          <a:p>
            <a:r>
              <a:rPr lang="ar-IQ" dirty="0" smtClean="0"/>
              <a:t>يجب تجنب فقدان الفرد جميع المعززات التي بحوزته، فيجب مراعاة كمية المعززات التي بحوزته ومقدار الخسارة التي تؤخذ منه</a:t>
            </a:r>
            <a:endParaRPr lang="ar-IQ" dirty="0"/>
          </a:p>
        </p:txBody>
      </p:sp>
    </p:spTree>
    <p:extLst>
      <p:ext uri="{BB962C8B-B14F-4D97-AF65-F5344CB8AC3E}">
        <p14:creationId xmlns:p14="http://schemas.microsoft.com/office/powerpoint/2010/main" val="130676229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فوائد اجراء تكلفة الاستجابة</a:t>
            </a:r>
            <a:br>
              <a:rPr lang="ar-IQ" dirty="0" smtClean="0"/>
            </a:b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 من الممكن استخدامه للتخلص من الكثير من السلوكيات غير المرغوب فيها</a:t>
            </a:r>
          </a:p>
          <a:p>
            <a:pPr marL="514350" indent="-514350">
              <a:buFont typeface="+mj-lt"/>
              <a:buAutoNum type="arabicPeriod"/>
            </a:pPr>
            <a:r>
              <a:rPr lang="ar-IQ" dirty="0" smtClean="0"/>
              <a:t>سهولة تطبيقه وفعاليته خاصة اذا استخدم مع اجراءات اخرى</a:t>
            </a:r>
          </a:p>
          <a:p>
            <a:pPr marL="514350" indent="-514350">
              <a:buFont typeface="+mj-lt"/>
              <a:buAutoNum type="arabicPeriod"/>
            </a:pPr>
            <a:r>
              <a:rPr lang="ar-IQ" dirty="0" err="1" smtClean="0"/>
              <a:t>لايحتاج</a:t>
            </a:r>
            <a:r>
              <a:rPr lang="ar-IQ" dirty="0" smtClean="0"/>
              <a:t> تطبيقه لمدة طويلة للتخلص من ا </a:t>
            </a:r>
            <a:r>
              <a:rPr lang="ar-IQ" dirty="0"/>
              <a:t>السلوكيات غير المرغوب </a:t>
            </a:r>
            <a:r>
              <a:rPr lang="ar-IQ" dirty="0" smtClean="0"/>
              <a:t>فيها</a:t>
            </a:r>
          </a:p>
          <a:p>
            <a:pPr marL="514350" indent="-514350">
              <a:buFont typeface="+mj-lt"/>
              <a:buAutoNum type="arabicPeriod"/>
            </a:pPr>
            <a:r>
              <a:rPr lang="ar-IQ" dirty="0" err="1" smtClean="0"/>
              <a:t>لايؤدي</a:t>
            </a:r>
            <a:r>
              <a:rPr lang="ar-IQ" dirty="0" smtClean="0"/>
              <a:t> تطبيقه الى ايذاء الفرد الجسدي</a:t>
            </a:r>
          </a:p>
          <a:p>
            <a:pPr marL="514350" indent="-514350">
              <a:buFont typeface="+mj-lt"/>
              <a:buAutoNum type="arabicPeriod"/>
            </a:pPr>
            <a:endParaRPr lang="ar-IQ" dirty="0"/>
          </a:p>
          <a:p>
            <a:pPr marL="514350" indent="-514350">
              <a:buFont typeface="+mj-lt"/>
              <a:buAutoNum type="arabicPeriod"/>
            </a:pPr>
            <a:endParaRPr lang="ar-IQ" dirty="0"/>
          </a:p>
        </p:txBody>
      </p:sp>
    </p:spTree>
    <p:extLst>
      <p:ext uri="{BB962C8B-B14F-4D97-AF65-F5344CB8AC3E}">
        <p14:creationId xmlns:p14="http://schemas.microsoft.com/office/powerpoint/2010/main" val="105426261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الاقصاء عن التعزيز الايجابي</a:t>
            </a:r>
            <a:endParaRPr lang="ar-IQ" b="1" dirty="0">
              <a:solidFill>
                <a:srgbClr val="FF0000"/>
              </a:solidFill>
            </a:endParaRPr>
          </a:p>
        </p:txBody>
      </p:sp>
      <p:sp>
        <p:nvSpPr>
          <p:cNvPr id="3" name="عنصر نائب للمحتوى 2"/>
          <p:cNvSpPr>
            <a:spLocks noGrp="1"/>
          </p:cNvSpPr>
          <p:nvPr>
            <p:ph idx="1"/>
          </p:nvPr>
        </p:nvSpPr>
        <p:spPr/>
        <p:txBody>
          <a:bodyPr/>
          <a:lstStyle/>
          <a:p>
            <a:r>
              <a:rPr lang="ar-IQ" b="1" dirty="0">
                <a:solidFill>
                  <a:srgbClr val="FF0000"/>
                </a:solidFill>
              </a:rPr>
              <a:t>الاقصاء عن التعزيز </a:t>
            </a:r>
            <a:r>
              <a:rPr lang="ar-IQ" b="1" dirty="0" smtClean="0">
                <a:solidFill>
                  <a:srgbClr val="FF0000"/>
                </a:solidFill>
              </a:rPr>
              <a:t>الايجابي او </a:t>
            </a:r>
            <a:r>
              <a:rPr lang="ar-IQ" b="1" dirty="0" err="1" smtClean="0">
                <a:solidFill>
                  <a:srgbClr val="FF0000"/>
                </a:solidFill>
              </a:rPr>
              <a:t>مايسمى</a:t>
            </a:r>
            <a:r>
              <a:rPr lang="ar-IQ" b="1" dirty="0" smtClean="0">
                <a:solidFill>
                  <a:srgbClr val="FF0000"/>
                </a:solidFill>
              </a:rPr>
              <a:t> بالوقت المستقطع من التعزيز الايجابي او العزل</a:t>
            </a:r>
          </a:p>
          <a:p>
            <a:r>
              <a:rPr lang="ar-IQ" dirty="0" smtClean="0"/>
              <a:t>وهو يعمل على تقليل او ايقاف السلوك غير المقبول </a:t>
            </a:r>
            <a:r>
              <a:rPr lang="ar-IQ" dirty="0" err="1" smtClean="0"/>
              <a:t>منخلال</a:t>
            </a:r>
            <a:r>
              <a:rPr lang="ar-IQ" dirty="0" smtClean="0"/>
              <a:t> ازالة المعززات الايجابية مدة زمنية محددة مباشرة بعد حدوث السلوك غير المرغوب</a:t>
            </a:r>
          </a:p>
          <a:p>
            <a:r>
              <a:rPr lang="ar-IQ" dirty="0" smtClean="0"/>
              <a:t>ويعرف من قبل ماسترز بانه </a:t>
            </a:r>
            <a:r>
              <a:rPr lang="ar-IQ" dirty="0" err="1" smtClean="0"/>
              <a:t>الغاءكافة</a:t>
            </a:r>
            <a:r>
              <a:rPr lang="ar-IQ" dirty="0" smtClean="0"/>
              <a:t> التعزيزات الايجابية لفترة محدودة من الوقت وخلال هذا الوقت المستقطع </a:t>
            </a:r>
            <a:r>
              <a:rPr lang="ar-IQ" dirty="0" err="1" smtClean="0"/>
              <a:t>لايتلقى</a:t>
            </a:r>
            <a:r>
              <a:rPr lang="ar-IQ" dirty="0" smtClean="0"/>
              <a:t> الفرد المعززات الايجابية التي كان يتلقاها </a:t>
            </a:r>
            <a:endParaRPr lang="ar-IQ" dirty="0"/>
          </a:p>
        </p:txBody>
      </p:sp>
    </p:spTree>
    <p:extLst>
      <p:ext uri="{BB962C8B-B14F-4D97-AF65-F5344CB8AC3E}">
        <p14:creationId xmlns:p14="http://schemas.microsoft.com/office/powerpoint/2010/main" val="335850703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طرق تطبيق </a:t>
            </a:r>
            <a:r>
              <a:rPr lang="ar-IQ" b="1" dirty="0">
                <a:solidFill>
                  <a:srgbClr val="FF0000"/>
                </a:solidFill>
              </a:rPr>
              <a:t>الاقصاء عن التعزيز الايجابي</a:t>
            </a:r>
            <a:endParaRPr lang="ar-IQ" dirty="0"/>
          </a:p>
        </p:txBody>
      </p:sp>
      <p:sp>
        <p:nvSpPr>
          <p:cNvPr id="3" name="عنصر نائب للمحتوى 2"/>
          <p:cNvSpPr>
            <a:spLocks noGrp="1"/>
          </p:cNvSpPr>
          <p:nvPr>
            <p:ph idx="1"/>
          </p:nvPr>
        </p:nvSpPr>
        <p:spPr/>
        <p:txBody>
          <a:bodyPr/>
          <a:lstStyle/>
          <a:p>
            <a:pPr marL="514350" indent="-514350">
              <a:buFont typeface="+mj-lt"/>
              <a:buAutoNum type="arabicPeriod"/>
            </a:pPr>
            <a:r>
              <a:rPr lang="ar-IQ" dirty="0" smtClean="0"/>
              <a:t>العزل الكلي</a:t>
            </a:r>
          </a:p>
          <a:p>
            <a:pPr marL="514350" indent="-514350">
              <a:buFont typeface="+mj-lt"/>
              <a:buAutoNum type="arabicPeriod"/>
            </a:pPr>
            <a:r>
              <a:rPr lang="ar-IQ" dirty="0" smtClean="0"/>
              <a:t>العزل الجزئي: ويأخذ هذا النوع  من الاقصاء شكلين:</a:t>
            </a:r>
          </a:p>
          <a:p>
            <a:pPr marL="514350" indent="571500">
              <a:buFont typeface="+mj-cs"/>
              <a:buAutoNum type="arabic1Minus"/>
            </a:pPr>
            <a:r>
              <a:rPr lang="ar-IQ" dirty="0" smtClean="0"/>
              <a:t>الملاحظة المشروطة</a:t>
            </a:r>
          </a:p>
          <a:p>
            <a:pPr marL="514350" indent="571500">
              <a:buFont typeface="+mj-cs"/>
              <a:buAutoNum type="arabic1Minus"/>
            </a:pPr>
            <a:r>
              <a:rPr lang="ar-IQ" dirty="0" smtClean="0"/>
              <a:t>الاستثناء</a:t>
            </a:r>
            <a:endParaRPr lang="ar-IQ" dirty="0"/>
          </a:p>
          <a:p>
            <a:pPr marL="0" indent="0">
              <a:buNone/>
            </a:pPr>
            <a:r>
              <a:rPr lang="ar-IQ" dirty="0" smtClean="0"/>
              <a:t>3. يطبق </a:t>
            </a:r>
            <a:r>
              <a:rPr lang="ar-IQ" dirty="0" err="1" smtClean="0"/>
              <a:t>الاجراءدون</a:t>
            </a:r>
            <a:r>
              <a:rPr lang="ar-IQ" dirty="0" smtClean="0"/>
              <a:t> ابعاد الفرد عن الموقف او البيئة المعززة</a:t>
            </a:r>
          </a:p>
        </p:txBody>
      </p:sp>
    </p:spTree>
    <p:extLst>
      <p:ext uri="{BB962C8B-B14F-4D97-AF65-F5344CB8AC3E}">
        <p14:creationId xmlns:p14="http://schemas.microsoft.com/office/powerpoint/2010/main" val="26542601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عوامل زيادة فاعلية </a:t>
            </a:r>
            <a:r>
              <a:rPr lang="ar-IQ" b="1" dirty="0">
                <a:solidFill>
                  <a:srgbClr val="FF0000"/>
                </a:solidFill>
              </a:rPr>
              <a:t>الاقصاء عن التعزيز الايجابي</a:t>
            </a:r>
            <a:endParaRPr lang="ar-IQ" dirty="0"/>
          </a:p>
        </p:txBody>
      </p:sp>
      <p:sp>
        <p:nvSpPr>
          <p:cNvPr id="3" name="عنصر نائب للمحتوى 2"/>
          <p:cNvSpPr>
            <a:spLocks noGrp="1"/>
          </p:cNvSpPr>
          <p:nvPr>
            <p:ph idx="1"/>
          </p:nvPr>
        </p:nvSpPr>
        <p:spPr/>
        <p:txBody>
          <a:bodyPr>
            <a:normAutofit fontScale="92500" lnSpcReduction="10000"/>
          </a:bodyPr>
          <a:lstStyle/>
          <a:p>
            <a:pPr marL="514350" indent="-514350">
              <a:buFont typeface="+mj-lt"/>
              <a:buAutoNum type="arabicPeriod"/>
            </a:pPr>
            <a:r>
              <a:rPr lang="ar-IQ" dirty="0" err="1" smtClean="0"/>
              <a:t>التاكد</a:t>
            </a:r>
            <a:r>
              <a:rPr lang="ar-IQ" dirty="0" smtClean="0"/>
              <a:t> من ان البيئة التي يعزل عنها الفرد معززة لسلوكه فعلا</a:t>
            </a:r>
          </a:p>
          <a:p>
            <a:pPr marL="514350" indent="-514350">
              <a:buFont typeface="+mj-lt"/>
              <a:buAutoNum type="arabicPeriod"/>
            </a:pPr>
            <a:r>
              <a:rPr lang="ar-IQ" dirty="0" smtClean="0"/>
              <a:t>الطلب من الفرد الذي سيتم عزله الى غرف العزل الذهاب اليها بهدوء ودون الدخول في مناقشات مطولة</a:t>
            </a:r>
          </a:p>
          <a:p>
            <a:pPr marL="514350" indent="-514350">
              <a:buFont typeface="+mj-lt"/>
              <a:buAutoNum type="arabicPeriod"/>
            </a:pPr>
            <a:r>
              <a:rPr lang="ar-IQ" dirty="0" smtClean="0"/>
              <a:t>المسالة المتعلقة بمدة العزل: اذ ينصح بعدم اطالتها عن 10 </a:t>
            </a:r>
            <a:r>
              <a:rPr lang="ar-IQ" dirty="0" err="1" smtClean="0"/>
              <a:t>دقايق</a:t>
            </a:r>
            <a:endParaRPr lang="ar-IQ" dirty="0" smtClean="0"/>
          </a:p>
          <a:p>
            <a:pPr marL="514350" indent="-514350">
              <a:buFont typeface="+mj-lt"/>
              <a:buAutoNum type="arabicPeriod"/>
            </a:pPr>
            <a:r>
              <a:rPr lang="ar-IQ" dirty="0" smtClean="0"/>
              <a:t>الانتظام في جدول التعزيز</a:t>
            </a:r>
          </a:p>
          <a:p>
            <a:pPr marL="514350" indent="-514350">
              <a:buFont typeface="+mj-lt"/>
              <a:buAutoNum type="arabicPeriod"/>
            </a:pPr>
            <a:r>
              <a:rPr lang="ar-IQ" dirty="0" smtClean="0"/>
              <a:t>يجب عدم اعادة الفرد للبيئة التي اقصي عنها اذا كان لايزال يبدي  السلوك غير المقبول الذي اقصي بسببه عند انتهاء فترة الاقصاء </a:t>
            </a:r>
            <a:endParaRPr lang="ar-IQ" dirty="0"/>
          </a:p>
        </p:txBody>
      </p:sp>
    </p:spTree>
    <p:extLst>
      <p:ext uri="{BB962C8B-B14F-4D97-AF65-F5344CB8AC3E}">
        <p14:creationId xmlns:p14="http://schemas.microsoft.com/office/powerpoint/2010/main" val="2354023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r>
              <a:rPr lang="ar-IQ" dirty="0" smtClean="0"/>
              <a:t>نستنتج مما سبق ان جميع التعريفات تدور حول العلاقة بين السلوك  ونتائج ذلك السلوك</a:t>
            </a:r>
          </a:p>
          <a:p>
            <a:r>
              <a:rPr lang="ar-IQ" dirty="0" smtClean="0"/>
              <a:t>كذلك فان السلوكيات المراد اضعافها وتتبعها متنوعة لدى الافراد، فلا يوجد مثير واحد يمكن وصفه بانه يقود الى التقليل من احتمالية حدوث الاستجابة عند جميع الافراد، </a:t>
            </a:r>
          </a:p>
          <a:p>
            <a:r>
              <a:rPr lang="ar-IQ" dirty="0" smtClean="0"/>
              <a:t>ومن هنا فان العقاب  يعرف وظيفيا بانه اي مثير يؤدي الى اضعاف السلوك فاذا لم يؤد الى اضعاف السلوك فهو ليس عقاب</a:t>
            </a:r>
            <a:endParaRPr lang="ar-IQ" dirty="0"/>
          </a:p>
        </p:txBody>
      </p:sp>
    </p:spTree>
    <p:extLst>
      <p:ext uri="{BB962C8B-B14F-4D97-AF65-F5344CB8AC3E}">
        <p14:creationId xmlns:p14="http://schemas.microsoft.com/office/powerpoint/2010/main" val="12067512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solidFill>
                  <a:srgbClr val="FF0000"/>
                </a:solidFill>
              </a:rPr>
              <a:t>التصحيح الزائد</a:t>
            </a:r>
            <a:endParaRPr lang="ar-IQ" b="1" dirty="0">
              <a:solidFill>
                <a:srgbClr val="FF0000"/>
              </a:solidFill>
            </a:endParaRPr>
          </a:p>
        </p:txBody>
      </p:sp>
      <p:sp>
        <p:nvSpPr>
          <p:cNvPr id="3" name="عنصر نائب للمحتوى 2"/>
          <p:cNvSpPr>
            <a:spLocks noGrp="1"/>
          </p:cNvSpPr>
          <p:nvPr>
            <p:ph idx="1"/>
          </p:nvPr>
        </p:nvSpPr>
        <p:spPr/>
        <p:txBody>
          <a:bodyPr>
            <a:normAutofit fontScale="92500"/>
          </a:bodyPr>
          <a:lstStyle/>
          <a:p>
            <a:r>
              <a:rPr lang="ar-IQ" dirty="0" smtClean="0"/>
              <a:t>تم تطوير هذا الاسلوب من قبل (ازرين وفوكس) </a:t>
            </a:r>
          </a:p>
          <a:p>
            <a:r>
              <a:rPr lang="ar-IQ" dirty="0" smtClean="0"/>
              <a:t>والاساس النظري الذي يقوم عليه هذا الاجراء هو بان يتولى الفرد نوعا من المسؤولية الفردية ازاء الفوضى او الخلل الناشئ عن السلوك السيئ، وذلك بان يطلب منه ازالة الفوضى واصلاح الموقف المضطرب واعادته الى حال افضل</a:t>
            </a:r>
          </a:p>
          <a:p>
            <a:r>
              <a:rPr lang="ar-IQ" dirty="0" smtClean="0"/>
              <a:t>ان الهدف من </a:t>
            </a:r>
            <a:r>
              <a:rPr lang="ar-IQ" b="1" dirty="0">
                <a:solidFill>
                  <a:srgbClr val="FF0000"/>
                </a:solidFill>
              </a:rPr>
              <a:t>التصحيح </a:t>
            </a:r>
            <a:r>
              <a:rPr lang="ar-IQ" b="1" dirty="0" smtClean="0">
                <a:solidFill>
                  <a:srgbClr val="FF0000"/>
                </a:solidFill>
              </a:rPr>
              <a:t>الزائد </a:t>
            </a:r>
            <a:r>
              <a:rPr lang="ar-IQ" dirty="0" smtClean="0"/>
              <a:t>هو هدف تعليمي   وليس مجرد تقليل السلوك غير المرغوب</a:t>
            </a:r>
          </a:p>
          <a:p>
            <a:r>
              <a:rPr lang="ar-IQ" dirty="0" smtClean="0"/>
              <a:t>ويعد فعالا بشكل خاص في المواقف التي يكون فيها الاطفاء والتعزيز الايجابي وتكلفة الاستجابة والعزل غير فعالة</a:t>
            </a:r>
            <a:endParaRPr lang="ar-IQ" dirty="0"/>
          </a:p>
        </p:txBody>
      </p:sp>
    </p:spTree>
    <p:extLst>
      <p:ext uri="{BB962C8B-B14F-4D97-AF65-F5344CB8AC3E}">
        <p14:creationId xmlns:p14="http://schemas.microsoft.com/office/powerpoint/2010/main" val="54250923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يوجد مكونان اساسيان للعزل</a:t>
            </a:r>
          </a:p>
          <a:p>
            <a:r>
              <a:rPr lang="ar-IQ" b="1" dirty="0" smtClean="0">
                <a:solidFill>
                  <a:srgbClr val="FF0000"/>
                </a:solidFill>
              </a:rPr>
              <a:t>الاول : </a:t>
            </a:r>
            <a:r>
              <a:rPr lang="ar-IQ" dirty="0" smtClean="0"/>
              <a:t>يتضمن التصحيح الزائد </a:t>
            </a:r>
            <a:r>
              <a:rPr lang="ar-IQ" dirty="0" err="1" smtClean="0"/>
              <a:t>للاثار</a:t>
            </a:r>
            <a:r>
              <a:rPr lang="ar-IQ" dirty="0" smtClean="0"/>
              <a:t> البيئية للسلوك غير الملائم ويعرف باسم تصحيح الوضع/ الرجوع</a:t>
            </a:r>
          </a:p>
          <a:p>
            <a:r>
              <a:rPr lang="ar-IQ" dirty="0" smtClean="0"/>
              <a:t>ويتضمن العودة الى الوضع السابق بالطلب من الفرد اعادة الوضع كما كان عليه سابقا قبل حدوث السلوك غير المرغوب فيه </a:t>
            </a:r>
          </a:p>
          <a:p>
            <a:r>
              <a:rPr lang="ar-IQ" dirty="0" smtClean="0"/>
              <a:t>مثال</a:t>
            </a:r>
          </a:p>
          <a:p>
            <a:r>
              <a:rPr lang="ar-IQ" dirty="0" smtClean="0"/>
              <a:t>تنظيف المكان الذي قام بسكب العصير فيه </a:t>
            </a:r>
            <a:endParaRPr lang="ar-IQ" dirty="0"/>
          </a:p>
        </p:txBody>
      </p:sp>
    </p:spTree>
    <p:extLst>
      <p:ext uri="{BB962C8B-B14F-4D97-AF65-F5344CB8AC3E}">
        <p14:creationId xmlns:p14="http://schemas.microsoft.com/office/powerpoint/2010/main" val="80929027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lstStyle/>
          <a:p>
            <a:r>
              <a:rPr lang="ar-IQ" dirty="0" smtClean="0"/>
              <a:t>الثاني: يتضمن الطلب من الفرد </a:t>
            </a:r>
            <a:r>
              <a:rPr lang="ar-IQ" dirty="0" err="1" smtClean="0"/>
              <a:t>تادية</a:t>
            </a:r>
            <a:r>
              <a:rPr lang="ar-IQ" dirty="0" smtClean="0"/>
              <a:t> </a:t>
            </a:r>
            <a:r>
              <a:rPr lang="ar-IQ" dirty="0" err="1" smtClean="0"/>
              <a:t>سلوكات</a:t>
            </a:r>
            <a:r>
              <a:rPr lang="ar-IQ" dirty="0" smtClean="0"/>
              <a:t> غير منسجمة مع السلوك غير المرغوب فيه ويسمى (الممارسة الايجابية)</a:t>
            </a:r>
          </a:p>
          <a:p>
            <a:r>
              <a:rPr lang="ar-IQ" dirty="0" smtClean="0"/>
              <a:t>مثال</a:t>
            </a:r>
          </a:p>
          <a:p>
            <a:r>
              <a:rPr lang="ar-IQ" dirty="0" smtClean="0"/>
              <a:t>يقوم بتنظيف المكان </a:t>
            </a:r>
            <a:r>
              <a:rPr lang="ar-IQ" dirty="0" err="1" smtClean="0"/>
              <a:t>بالاضافة</a:t>
            </a:r>
            <a:r>
              <a:rPr lang="ar-IQ" dirty="0" smtClean="0"/>
              <a:t> الى اماكن اخرى</a:t>
            </a:r>
            <a:endParaRPr lang="ar-IQ" dirty="0"/>
          </a:p>
        </p:txBody>
      </p:sp>
    </p:spTree>
    <p:extLst>
      <p:ext uri="{BB962C8B-B14F-4D97-AF65-F5344CB8AC3E}">
        <p14:creationId xmlns:p14="http://schemas.microsoft.com/office/powerpoint/2010/main" val="199786996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الاثار الجانبية لبدائل العقاب</a:t>
            </a:r>
            <a:br>
              <a:rPr lang="ar-IQ" dirty="0" smtClean="0"/>
            </a:br>
            <a:endParaRPr lang="ar-IQ" dirty="0"/>
          </a:p>
        </p:txBody>
      </p:sp>
      <p:sp>
        <p:nvSpPr>
          <p:cNvPr id="3" name="عنصر نائب للمحتوى 2"/>
          <p:cNvSpPr>
            <a:spLocks noGrp="1"/>
          </p:cNvSpPr>
          <p:nvPr>
            <p:ph idx="1"/>
          </p:nvPr>
        </p:nvSpPr>
        <p:spPr/>
        <p:txBody>
          <a:bodyPr/>
          <a:lstStyle/>
          <a:p>
            <a:r>
              <a:rPr lang="ar-IQ" dirty="0" smtClean="0"/>
              <a:t>تؤدي الى خلق حالة انفعالية</a:t>
            </a:r>
          </a:p>
          <a:p>
            <a:r>
              <a:rPr lang="ar-IQ" dirty="0" smtClean="0"/>
              <a:t>تؤدى الى العدوان والعنف والتحدي والرفض</a:t>
            </a:r>
          </a:p>
          <a:p>
            <a:r>
              <a:rPr lang="ar-IQ" dirty="0" smtClean="0"/>
              <a:t>تؤدي الى تعود صاحبه عليه مما يفقده فاعليته</a:t>
            </a:r>
          </a:p>
          <a:p>
            <a:r>
              <a:rPr lang="ar-IQ" dirty="0" smtClean="0"/>
              <a:t>يؤدي الى الانسحاب والهرب</a:t>
            </a:r>
          </a:p>
          <a:p>
            <a:r>
              <a:rPr lang="ar-IQ" dirty="0" smtClean="0"/>
              <a:t>يؤدي الى تدني </a:t>
            </a:r>
            <a:r>
              <a:rPr lang="ar-IQ" dirty="0" err="1" smtClean="0"/>
              <a:t>مفهو</a:t>
            </a:r>
            <a:r>
              <a:rPr lang="ar-IQ" dirty="0" smtClean="0"/>
              <a:t> </a:t>
            </a:r>
            <a:r>
              <a:rPr lang="ar-IQ" dirty="0" err="1" smtClean="0"/>
              <a:t>الذاتلدى</a:t>
            </a:r>
            <a:r>
              <a:rPr lang="ar-IQ" dirty="0" smtClean="0"/>
              <a:t> المعاقب</a:t>
            </a:r>
          </a:p>
          <a:p>
            <a:r>
              <a:rPr lang="ar-IQ" dirty="0" smtClean="0"/>
              <a:t>يؤدي الى </a:t>
            </a:r>
            <a:r>
              <a:rPr lang="ar-IQ" dirty="0" err="1" smtClean="0"/>
              <a:t>نمذجة</a:t>
            </a:r>
            <a:r>
              <a:rPr lang="ar-IQ" dirty="0" smtClean="0"/>
              <a:t> هذه </a:t>
            </a:r>
            <a:r>
              <a:rPr lang="ar-IQ" dirty="0" err="1" smtClean="0"/>
              <a:t>السلوكات</a:t>
            </a:r>
            <a:r>
              <a:rPr lang="ar-IQ" dirty="0" smtClean="0"/>
              <a:t> وممارستها مع الغير </a:t>
            </a:r>
            <a:r>
              <a:rPr lang="ar-IQ" smtClean="0"/>
              <a:t>في المستقبل </a:t>
            </a:r>
            <a:endParaRPr lang="ar-IQ" dirty="0"/>
          </a:p>
        </p:txBody>
      </p:sp>
    </p:spTree>
    <p:extLst>
      <p:ext uri="{BB962C8B-B14F-4D97-AF65-F5344CB8AC3E}">
        <p14:creationId xmlns:p14="http://schemas.microsoft.com/office/powerpoint/2010/main" val="87633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اغراض العقاب ومتى يستخدم</a:t>
            </a:r>
            <a:endParaRPr lang="ar-IQ" dirty="0"/>
          </a:p>
        </p:txBody>
      </p:sp>
      <p:sp>
        <p:nvSpPr>
          <p:cNvPr id="3" name="عنصر نائب للمحتوى 2"/>
          <p:cNvSpPr>
            <a:spLocks noGrp="1"/>
          </p:cNvSpPr>
          <p:nvPr>
            <p:ph idx="1"/>
          </p:nvPr>
        </p:nvSpPr>
        <p:spPr/>
        <p:txBody>
          <a:bodyPr>
            <a:normAutofit fontScale="92500" lnSpcReduction="10000"/>
          </a:bodyPr>
          <a:lstStyle/>
          <a:p>
            <a:r>
              <a:rPr lang="ar-IQ" dirty="0" smtClean="0"/>
              <a:t>يرى </a:t>
            </a:r>
            <a:r>
              <a:rPr lang="ar-IQ" dirty="0" err="1" smtClean="0"/>
              <a:t>سكنر</a:t>
            </a:r>
            <a:r>
              <a:rPr lang="ar-IQ" dirty="0" smtClean="0"/>
              <a:t> ان العقاب يمكن ان يكون عاملا مهما في تعديل السلوك، فبعد ان تعلم الفار في تجارب </a:t>
            </a:r>
            <a:r>
              <a:rPr lang="ar-IQ" dirty="0" err="1" smtClean="0"/>
              <a:t>سكنر</a:t>
            </a:r>
            <a:r>
              <a:rPr lang="ar-IQ" dirty="0" smtClean="0"/>
              <a:t> الضغط على رافعة للحصول على التعزيز، قرر </a:t>
            </a:r>
            <a:r>
              <a:rPr lang="ar-IQ" dirty="0" err="1" smtClean="0"/>
              <a:t>سكنر</a:t>
            </a:r>
            <a:r>
              <a:rPr lang="ar-IQ" dirty="0" smtClean="0"/>
              <a:t> ان يوقف الفار عن هذا السلوك</a:t>
            </a:r>
          </a:p>
          <a:p>
            <a:r>
              <a:rPr lang="ar-IQ" dirty="0" smtClean="0"/>
              <a:t>ففي كل مرة يقوم بها الفار </a:t>
            </a:r>
            <a:r>
              <a:rPr lang="ar-IQ" dirty="0"/>
              <a:t>بالضغط على الرافعة </a:t>
            </a:r>
            <a:r>
              <a:rPr lang="ar-IQ" dirty="0" smtClean="0"/>
              <a:t>كان </a:t>
            </a:r>
            <a:r>
              <a:rPr lang="ar-IQ" dirty="0"/>
              <a:t>يتعرض لصدمة </a:t>
            </a:r>
            <a:r>
              <a:rPr lang="ar-IQ" dirty="0" smtClean="0"/>
              <a:t>كهربائية شديدة </a:t>
            </a:r>
          </a:p>
          <a:p>
            <a:r>
              <a:rPr lang="ar-IQ" dirty="0" smtClean="0"/>
              <a:t>ويتساءل </a:t>
            </a:r>
            <a:r>
              <a:rPr lang="ar-IQ" dirty="0" err="1" smtClean="0"/>
              <a:t>سكنر</a:t>
            </a:r>
            <a:r>
              <a:rPr lang="ar-IQ" dirty="0" smtClean="0"/>
              <a:t> </a:t>
            </a:r>
            <a:r>
              <a:rPr lang="ar-IQ" dirty="0" err="1" smtClean="0"/>
              <a:t>مالذي</a:t>
            </a:r>
            <a:r>
              <a:rPr lang="ar-IQ" dirty="0" smtClean="0"/>
              <a:t> يحدث بعد ذلك؟</a:t>
            </a:r>
          </a:p>
          <a:p>
            <a:r>
              <a:rPr lang="ar-IQ" dirty="0" smtClean="0"/>
              <a:t>ويجيب بان هناك عدة امور يمكن ان تحدث ، ولكن اذا كانت الصدمة اقوى  </a:t>
            </a:r>
            <a:r>
              <a:rPr lang="ar-IQ" dirty="0" err="1" smtClean="0"/>
              <a:t>فاننا</a:t>
            </a:r>
            <a:r>
              <a:rPr lang="ar-IQ" dirty="0" smtClean="0"/>
              <a:t> </a:t>
            </a:r>
            <a:r>
              <a:rPr lang="ar-IQ" dirty="0" err="1" smtClean="0"/>
              <a:t>متاكدون</a:t>
            </a:r>
            <a:r>
              <a:rPr lang="ar-IQ" dirty="0" smtClean="0"/>
              <a:t> من ان الفار سيتوقف عن الضغط على الرافعة</a:t>
            </a:r>
            <a:endParaRPr lang="ar-IQ" dirty="0"/>
          </a:p>
          <a:p>
            <a:endParaRPr lang="ar-IQ" dirty="0"/>
          </a:p>
        </p:txBody>
      </p:sp>
    </p:spTree>
    <p:extLst>
      <p:ext uri="{BB962C8B-B14F-4D97-AF65-F5344CB8AC3E}">
        <p14:creationId xmlns:p14="http://schemas.microsoft.com/office/powerpoint/2010/main" val="34198512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fontScale="92500" lnSpcReduction="10000"/>
          </a:bodyPr>
          <a:lstStyle/>
          <a:p>
            <a:r>
              <a:rPr lang="ar-IQ" dirty="0" smtClean="0"/>
              <a:t>واذا كان للعقاب كل هذه الفاعلية فلماذا كل هذه التشدد والتحذير من العقاب خصوصا معاقبة الاطفال عند اساءة السلوك؟!!</a:t>
            </a:r>
          </a:p>
          <a:p>
            <a:r>
              <a:rPr lang="ar-IQ" dirty="0" smtClean="0"/>
              <a:t>في الحقيقة ان استخدام العقاب مرتبط بعدد من المشكلات  او الاثار الجانبية حتى عندما يستخدم بصورة صحيحة</a:t>
            </a:r>
          </a:p>
          <a:p>
            <a:r>
              <a:rPr lang="ar-IQ" dirty="0" smtClean="0"/>
              <a:t>لذلك لابد من اللجوء الى العقاب في بعض الحالات التي يستنفذ فيها المعلمون والمربون جميع الوسائل في ضبط </a:t>
            </a:r>
            <a:r>
              <a:rPr lang="ar-IQ" dirty="0" err="1" smtClean="0"/>
              <a:t>سلوكات</a:t>
            </a:r>
            <a:r>
              <a:rPr lang="ar-IQ" dirty="0" smtClean="0"/>
              <a:t> الاطفال وتعديلها داخل غرفة الصف</a:t>
            </a:r>
          </a:p>
          <a:p>
            <a:r>
              <a:rPr lang="ar-IQ" dirty="0" smtClean="0"/>
              <a:t>كما ان نتائج العقاب لا تقتصر على التخلص من المشكلات المختلفة، فقد اشارت البحوث الى ان معاقبة </a:t>
            </a:r>
            <a:r>
              <a:rPr lang="ar-IQ" dirty="0" err="1" smtClean="0"/>
              <a:t>السلوكات</a:t>
            </a:r>
            <a:r>
              <a:rPr lang="ar-IQ" dirty="0" smtClean="0"/>
              <a:t> غير المقبولة غالبا ما  تسهل عملية اكتساب </a:t>
            </a:r>
            <a:r>
              <a:rPr lang="ar-IQ" dirty="0" err="1" smtClean="0"/>
              <a:t>السلوكات</a:t>
            </a:r>
            <a:r>
              <a:rPr lang="ar-IQ" dirty="0" smtClean="0"/>
              <a:t> المقبولة</a:t>
            </a:r>
            <a:endParaRPr lang="ar-IQ" dirty="0"/>
          </a:p>
        </p:txBody>
      </p:sp>
    </p:spTree>
    <p:extLst>
      <p:ext uri="{BB962C8B-B14F-4D97-AF65-F5344CB8AC3E}">
        <p14:creationId xmlns:p14="http://schemas.microsoft.com/office/powerpoint/2010/main" val="6223898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انواع العقاب</a:t>
            </a:r>
            <a:endParaRPr lang="ar-IQ" dirty="0"/>
          </a:p>
        </p:txBody>
      </p:sp>
      <p:sp>
        <p:nvSpPr>
          <p:cNvPr id="3" name="عنصر نائب للمحتوى 2"/>
          <p:cNvSpPr>
            <a:spLocks noGrp="1"/>
          </p:cNvSpPr>
          <p:nvPr>
            <p:ph idx="1"/>
          </p:nvPr>
        </p:nvSpPr>
        <p:spPr/>
        <p:txBody>
          <a:bodyPr>
            <a:normAutofit lnSpcReduction="10000"/>
          </a:bodyPr>
          <a:lstStyle/>
          <a:p>
            <a:r>
              <a:rPr lang="ar-IQ" dirty="0" smtClean="0"/>
              <a:t>هناك نوعين من العقاب </a:t>
            </a:r>
          </a:p>
          <a:p>
            <a:pPr marL="514350" indent="-514350">
              <a:buFont typeface="+mj-lt"/>
              <a:buAutoNum type="arabicPeriod"/>
            </a:pPr>
            <a:r>
              <a:rPr lang="ar-IQ" dirty="0"/>
              <a:t> </a:t>
            </a:r>
            <a:r>
              <a:rPr lang="ar-IQ" dirty="0" smtClean="0"/>
              <a:t>العقاب من النوع الاول: يشير الى تقديم مثير غير محبب مما يعمل على اضعاف الاستجابة غير المرغوب فيها</a:t>
            </a:r>
          </a:p>
          <a:p>
            <a:pPr marL="514350" indent="-514350">
              <a:buFont typeface="+mj-lt"/>
              <a:buAutoNum type="arabicPeriod"/>
            </a:pPr>
            <a:r>
              <a:rPr lang="ar-IQ" dirty="0"/>
              <a:t> العقاب من النوع </a:t>
            </a:r>
            <a:r>
              <a:rPr lang="ar-IQ" dirty="0" smtClean="0"/>
              <a:t>الثاني: يشير الى حذف مثير محبب من الموقف او ازالته للعمل على التوقف عن اداء الاستجابة غير المرغوب فيها</a:t>
            </a:r>
          </a:p>
          <a:p>
            <a:pPr marL="514350" indent="-514350">
              <a:buFont typeface="+mj-lt"/>
              <a:buAutoNum type="arabicPeriod"/>
            </a:pPr>
            <a:r>
              <a:rPr lang="ar-IQ" dirty="0" smtClean="0"/>
              <a:t>ان الطريقة الوحيدة لمعرفة ما اذا كان المثير عقابيا او غير عقابي هي ملاحظة نتائجه على السلوك غير المرغوب فاذا اضعفه او اوقفه يكون </a:t>
            </a:r>
            <a:r>
              <a:rPr lang="ar-IQ" dirty="0"/>
              <a:t>ذلك المثير عقابيا </a:t>
            </a:r>
          </a:p>
        </p:txBody>
      </p:sp>
    </p:spTree>
    <p:extLst>
      <p:ext uri="{BB962C8B-B14F-4D97-AF65-F5344CB8AC3E}">
        <p14:creationId xmlns:p14="http://schemas.microsoft.com/office/powerpoint/2010/main" val="2907718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dirty="0" smtClean="0"/>
              <a:t/>
            </a:r>
            <a:br>
              <a:rPr lang="ar-IQ" dirty="0" smtClean="0"/>
            </a:br>
            <a:r>
              <a:rPr lang="ar-IQ" dirty="0" smtClean="0"/>
              <a:t>يمكن تصنيف المثيرات العقابية الى نوعين حسب خبرات التعلم:</a:t>
            </a:r>
            <a:br>
              <a:rPr lang="ar-IQ" dirty="0" smtClean="0"/>
            </a:br>
            <a:endParaRPr lang="ar-IQ" dirty="0"/>
          </a:p>
        </p:txBody>
      </p:sp>
      <p:sp>
        <p:nvSpPr>
          <p:cNvPr id="3" name="عنصر نائب للمحتوى 2"/>
          <p:cNvSpPr>
            <a:spLocks noGrp="1"/>
          </p:cNvSpPr>
          <p:nvPr>
            <p:ph idx="1"/>
          </p:nvPr>
        </p:nvSpPr>
        <p:spPr/>
        <p:txBody>
          <a:bodyPr>
            <a:normAutofit fontScale="85000" lnSpcReduction="10000"/>
          </a:bodyPr>
          <a:lstStyle/>
          <a:p>
            <a:pPr marL="514350" indent="-514350">
              <a:buFont typeface="+mj-lt"/>
              <a:buAutoNum type="arabicPeriod"/>
            </a:pPr>
            <a:r>
              <a:rPr lang="ar-IQ" dirty="0" smtClean="0"/>
              <a:t>مثيرات عقابية اولية (غير شرطية) : تضم المثيرات التي تزعج الانسان وتؤلمه بطبيعتها دون تعلم ، فقدرتها على اضعاف الاستجابات التي تصدر قبلها تبدو فطرية مثل الالم والحر والصوت المزعج</a:t>
            </a:r>
          </a:p>
          <a:p>
            <a:pPr marL="514350" indent="-514350">
              <a:buFont typeface="+mj-lt"/>
              <a:buAutoNum type="arabicPeriod"/>
            </a:pPr>
            <a:r>
              <a:rPr lang="ar-IQ" dirty="0"/>
              <a:t>مثيرات عقابية </a:t>
            </a:r>
            <a:r>
              <a:rPr lang="ar-IQ" dirty="0" smtClean="0"/>
              <a:t>ثانوية (شرطية) وهي المثيرات التي اكتسبت قدرتها على اضعاف السلوك من خلال الاشراط الاستجابي، فان هذه المثيرات تكون حيادية في البداية ولكنها تكتسب خاصية  العقاب عند اقترانها بشكل متكرر بمثيرات بغيضة</a:t>
            </a:r>
          </a:p>
          <a:p>
            <a:pPr marL="0" indent="0">
              <a:buNone/>
            </a:pPr>
            <a:r>
              <a:rPr lang="ar-IQ" dirty="0" smtClean="0"/>
              <a:t>مثال: تعبيرات الوجه التي تعكس عدم الرضا، العبارات  الناقدة او الساخرة</a:t>
            </a:r>
          </a:p>
          <a:p>
            <a:pPr marL="0" indent="0">
              <a:buNone/>
            </a:pPr>
            <a:r>
              <a:rPr lang="ar-IQ" dirty="0" smtClean="0"/>
              <a:t>وتعتمد القوة العقابية لهذه المثيرات على طبيعة المثيرات البغيضة  غير الشرطية  او الشرطية التي اقترنت بها</a:t>
            </a:r>
            <a:endParaRPr lang="ar-IQ" dirty="0"/>
          </a:p>
          <a:p>
            <a:pPr marL="514350" indent="-514350">
              <a:buFont typeface="+mj-lt"/>
              <a:buAutoNum type="arabicPeriod"/>
            </a:pPr>
            <a:endParaRPr lang="ar-IQ" dirty="0"/>
          </a:p>
        </p:txBody>
      </p:sp>
    </p:spTree>
    <p:extLst>
      <p:ext uri="{BB962C8B-B14F-4D97-AF65-F5344CB8AC3E}">
        <p14:creationId xmlns:p14="http://schemas.microsoft.com/office/powerpoint/2010/main" val="2850563817"/>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529</TotalTime>
  <Words>3927</Words>
  <Application>Microsoft Office PowerPoint</Application>
  <PresentationFormat>عرض على الشاشة (3:4)‏</PresentationFormat>
  <Paragraphs>382</Paragraphs>
  <Slides>53</Slides>
  <Notes>0</Notes>
  <HiddenSlides>0</HiddenSlides>
  <MMClips>0</MMClips>
  <ScaleCrop>false</ScaleCrop>
  <HeadingPairs>
    <vt:vector size="4" baseType="variant">
      <vt:variant>
        <vt:lpstr>نسق</vt:lpstr>
      </vt:variant>
      <vt:variant>
        <vt:i4>1</vt:i4>
      </vt:variant>
      <vt:variant>
        <vt:lpstr>عناوين الشرائح</vt:lpstr>
      </vt:variant>
      <vt:variant>
        <vt:i4>53</vt:i4>
      </vt:variant>
    </vt:vector>
  </HeadingPairs>
  <TitlesOfParts>
    <vt:vector size="54" baseType="lpstr">
      <vt:lpstr>سمة Office</vt:lpstr>
      <vt:lpstr>عرض تقديمي في PowerPoint</vt:lpstr>
      <vt:lpstr>العقاب وبدائله</vt:lpstr>
      <vt:lpstr>عرض تقديمي في PowerPoint</vt:lpstr>
      <vt:lpstr>عرض تقديمي في PowerPoint</vt:lpstr>
      <vt:lpstr>عرض تقديمي في PowerPoint</vt:lpstr>
      <vt:lpstr>اغراض العقاب ومتى يستخدم</vt:lpstr>
      <vt:lpstr>عرض تقديمي في PowerPoint</vt:lpstr>
      <vt:lpstr>انواع العقاب</vt:lpstr>
      <vt:lpstr> يمكن تصنيف المثيرات العقابية الى نوعين حسب خبرات التعلم: </vt:lpstr>
      <vt:lpstr>ما الفرق بين العقاب السلبي (من الدرجة الثانية ) والتعزيز السلبي</vt:lpstr>
      <vt:lpstr>عوامل تسهم في زيادة فعالية  اجراء العقاب</vt:lpstr>
      <vt:lpstr>عرض تقديمي في PowerPoint</vt:lpstr>
      <vt:lpstr>عرض تقديمي في PowerPoint</vt:lpstr>
      <vt:lpstr>عرض تقديمي في PowerPoint</vt:lpstr>
      <vt:lpstr>الاثار الجانبية للعقاب</vt:lpstr>
      <vt:lpstr>عرض تقديمي في PowerPoint</vt:lpstr>
      <vt:lpstr>بدائل العقاب</vt:lpstr>
      <vt:lpstr>عرض تقديمي في PowerPoint</vt:lpstr>
      <vt:lpstr>الاطفاء والاشراط</vt:lpstr>
      <vt:lpstr>عرض تقديمي في PowerPoint</vt:lpstr>
      <vt:lpstr>اجراءات الاطفاء</vt:lpstr>
      <vt:lpstr>اولا: الاطفاء من خلال التعزيز التفاضلي </vt:lpstr>
      <vt:lpstr>الاطفاء الخفي للسلوكيات غير المرغوبة </vt:lpstr>
      <vt:lpstr>عرض تقديمي في PowerPoint</vt:lpstr>
      <vt:lpstr>ثالثا: الاطفاء التدريجي</vt:lpstr>
      <vt:lpstr>عرض تقديمي في PowerPoint</vt:lpstr>
      <vt:lpstr>رابعا: الممارسة السلبية</vt:lpstr>
      <vt:lpstr>الامور التي يجب مراعاتها لكي يؤدي الممارسة السلبية الى نتائج ايجابية</vt:lpstr>
      <vt:lpstr>العوامل والمتغيرات التي تزيد من فعالية اسلوب الاطفاء</vt:lpstr>
      <vt:lpstr>الخصائص التي يتصف بها السلوك عند خضوعه للاطفاء</vt:lpstr>
      <vt:lpstr>العوامل التي تتوقف عليها سرعة اختفاء السلوك عند خضوعه للاطفاء</vt:lpstr>
      <vt:lpstr>ارشادات لزيادة فاعلية اجراء الاطفاء</vt:lpstr>
      <vt:lpstr>خامسا: التعزيز التفاضلي للتناقص التدريجي</vt:lpstr>
      <vt:lpstr>ماهو التعزيز التفاضلي للتناقص التدريجي</vt:lpstr>
      <vt:lpstr>لزيادة فاعلية اسلوب التعزيز التفاضلي للتناقص التدريجي</vt:lpstr>
      <vt:lpstr> التعزيز التفاضلي للسلوك النقيض</vt:lpstr>
      <vt:lpstr>ويراعي المعالج عند استخدام التعزيز الفارقي للسلوك النقيض الامور </vt:lpstr>
      <vt:lpstr>التعزيز التفاضلي لسلوك اخر وعوامل زيادة فاعليته</vt:lpstr>
      <vt:lpstr>مزايا التعزيز التفاضلي لسلوك اخر </vt:lpstr>
      <vt:lpstr>الخطوات العامة لزيادة فاعلية هذا الاجراء</vt:lpstr>
      <vt:lpstr>لعبة السلوك الجيد وعوامل زيادة فاعليته</vt:lpstr>
      <vt:lpstr>وللمحافظة على السلوكيات الجيدة وزيادة فاعليتها لابد من اتباع بعض الستراتيجياتمنها </vt:lpstr>
      <vt:lpstr>تكلفة الاستجابة</vt:lpstr>
      <vt:lpstr>عرض تقديمي في PowerPoint</vt:lpstr>
      <vt:lpstr>الامور التي يجب مراعاتها لزيدة فاعلية تكلفة الاجابة</vt:lpstr>
      <vt:lpstr>فوائد اجراء تكلفة الاستجابة </vt:lpstr>
      <vt:lpstr>الاقصاء عن التعزيز الايجابي</vt:lpstr>
      <vt:lpstr>طرق تطبيق الاقصاء عن التعزيز الايجابي</vt:lpstr>
      <vt:lpstr>عوامل زيادة فاعلية الاقصاء عن التعزيز الايجابي</vt:lpstr>
      <vt:lpstr>التصحيح الزائد</vt:lpstr>
      <vt:lpstr>عرض تقديمي في PowerPoint</vt:lpstr>
      <vt:lpstr>عرض تقديمي في PowerPoint</vt:lpstr>
      <vt:lpstr>الاثار الجانبية لبدائل العقاب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1</dc:creator>
  <cp:lastModifiedBy>1</cp:lastModifiedBy>
  <cp:revision>49</cp:revision>
  <dcterms:created xsi:type="dcterms:W3CDTF">2017-11-06T13:30:57Z</dcterms:created>
  <dcterms:modified xsi:type="dcterms:W3CDTF">2017-11-13T20:57:44Z</dcterms:modified>
</cp:coreProperties>
</file>